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 id="2147483676" r:id="rId5"/>
  </p:sldMasterIdLst>
  <p:notesMasterIdLst>
    <p:notesMasterId r:id="rId24"/>
  </p:notesMasterIdLst>
  <p:handoutMasterIdLst>
    <p:handoutMasterId r:id="rId25"/>
  </p:handoutMasterIdLst>
  <p:sldIdLst>
    <p:sldId id="312" r:id="rId6"/>
    <p:sldId id="392" r:id="rId7"/>
    <p:sldId id="338" r:id="rId8"/>
    <p:sldId id="362" r:id="rId9"/>
    <p:sldId id="363" r:id="rId10"/>
    <p:sldId id="343" r:id="rId11"/>
    <p:sldId id="404" r:id="rId12"/>
    <p:sldId id="412" r:id="rId13"/>
    <p:sldId id="385" r:id="rId14"/>
    <p:sldId id="386" r:id="rId15"/>
    <p:sldId id="399" r:id="rId16"/>
    <p:sldId id="410" r:id="rId17"/>
    <p:sldId id="411" r:id="rId18"/>
    <p:sldId id="389" r:id="rId19"/>
    <p:sldId id="413" r:id="rId20"/>
    <p:sldId id="390" r:id="rId21"/>
    <p:sldId id="373" r:id="rId22"/>
    <p:sldId id="334" r:id="rId23"/>
  </p:sldIdLst>
  <p:sldSz cx="9144000" cy="6858000" type="screen4x3"/>
  <p:notesSz cx="7099300" cy="10234613"/>
  <p:custShowLst>
    <p:custShow name="alle Folien" id="0">
      <p:sldLst>
        <p:sld r:id="rId6"/>
        <p:sld r:id="rId10"/>
        <p:sld r:id="rId11"/>
        <p:sld r:id="rId8"/>
        <p:sld r:id="rId9"/>
        <p:sld r:id="rId14"/>
        <p:sld r:id="rId15"/>
        <p:sld r:id="rId22"/>
        <p:sld r:id="rId23"/>
      </p:sldLst>
    </p:custShow>
    <p:custShow name="Pflege" id="1">
      <p:sldLst>
        <p:sld r:id="rId6"/>
        <p:sld r:id="rId10"/>
        <p:sld r:id="rId11"/>
        <p:sld r:id="rId8"/>
        <p:sld r:id="rId9"/>
        <p:sld r:id="rId14"/>
        <p:sld r:id="rId15"/>
        <p:sld r:id="rId19"/>
        <p:sld r:id="rId21"/>
        <p:sld r:id="rId22"/>
        <p:sld r:id="rId23"/>
      </p:sldLst>
    </p:custShow>
    <p:custShow name="Ärzte" id="2">
      <p:sldLst>
        <p:sld r:id="rId6"/>
        <p:sld r:id="rId10"/>
        <p:sld r:id="rId11"/>
        <p:sld r:id="rId8"/>
        <p:sld r:id="rId9"/>
        <p:sld r:id="rId14"/>
        <p:sld r:id="rId15"/>
        <p:sld r:id="rId19"/>
        <p:sld r:id="rId21"/>
        <p:sld r:id="rId22"/>
        <p:sld r:id="rId23"/>
      </p:sldLst>
    </p:custShow>
    <p:custShow name="Thopaz Bedienung" id="3">
      <p:sldLst>
        <p:sld r:id="rId6"/>
        <p:sld r:id="rId14"/>
        <p:sld r:id="rId15"/>
        <p:sld r:id="rId19"/>
        <p:sld r:id="rId21"/>
        <p:sld r:id="rId22"/>
        <p:sld r:id="rId23"/>
      </p:sldLst>
    </p:custShow>
    <p:custShow name="Thopazkurven" id="4">
      <p:sldLst>
        <p:sld r:id="rId6"/>
      </p:sldLst>
    </p:custShow>
    <p:custShow name="Frankfurt Höchst" id="5">
      <p:sldLst>
        <p:sld r:id="rId6"/>
        <p:sld r:id="rId15"/>
        <p:sld r:id="rId19"/>
        <p:sld r:id="rId21"/>
        <p:sld r:id="rId22"/>
        <p:sld r:id="rId23"/>
      </p:sldLst>
    </p:custShow>
  </p:custShowLst>
  <p:defaultTextStyle>
    <a:defPPr>
      <a:defRPr lang="de-DE"/>
    </a:defPPr>
    <a:lvl1pPr algn="l" defTabSz="457200" rtl="0" fontAlgn="base">
      <a:spcBef>
        <a:spcPct val="20000"/>
      </a:spcBef>
      <a:spcAft>
        <a:spcPct val="0"/>
      </a:spcAft>
      <a:buFont typeface="Arial" charset="0"/>
      <a:buChar char="•"/>
      <a:defRPr sz="2800" b="1" kern="1200">
        <a:solidFill>
          <a:srgbClr val="7F7F7F"/>
        </a:solidFill>
        <a:latin typeface="Lucida Console" pitchFamily="49" charset="0"/>
        <a:ea typeface="+mn-ea"/>
        <a:cs typeface="Arial" charset="0"/>
      </a:defRPr>
    </a:lvl1pPr>
    <a:lvl2pPr marL="457200" algn="l" defTabSz="457200" rtl="0" fontAlgn="base">
      <a:spcBef>
        <a:spcPct val="20000"/>
      </a:spcBef>
      <a:spcAft>
        <a:spcPct val="0"/>
      </a:spcAft>
      <a:buFont typeface="Arial" charset="0"/>
      <a:buChar char="•"/>
      <a:defRPr sz="2800" b="1" kern="1200">
        <a:solidFill>
          <a:srgbClr val="7F7F7F"/>
        </a:solidFill>
        <a:latin typeface="Lucida Console" pitchFamily="49" charset="0"/>
        <a:ea typeface="+mn-ea"/>
        <a:cs typeface="Arial" charset="0"/>
      </a:defRPr>
    </a:lvl2pPr>
    <a:lvl3pPr marL="914400" algn="l" defTabSz="457200" rtl="0" fontAlgn="base">
      <a:spcBef>
        <a:spcPct val="20000"/>
      </a:spcBef>
      <a:spcAft>
        <a:spcPct val="0"/>
      </a:spcAft>
      <a:buFont typeface="Arial" charset="0"/>
      <a:buChar char="•"/>
      <a:defRPr sz="2800" b="1" kern="1200">
        <a:solidFill>
          <a:srgbClr val="7F7F7F"/>
        </a:solidFill>
        <a:latin typeface="Lucida Console" pitchFamily="49" charset="0"/>
        <a:ea typeface="+mn-ea"/>
        <a:cs typeface="Arial" charset="0"/>
      </a:defRPr>
    </a:lvl3pPr>
    <a:lvl4pPr marL="1371600" algn="l" defTabSz="457200" rtl="0" fontAlgn="base">
      <a:spcBef>
        <a:spcPct val="20000"/>
      </a:spcBef>
      <a:spcAft>
        <a:spcPct val="0"/>
      </a:spcAft>
      <a:buFont typeface="Arial" charset="0"/>
      <a:buChar char="•"/>
      <a:defRPr sz="2800" b="1" kern="1200">
        <a:solidFill>
          <a:srgbClr val="7F7F7F"/>
        </a:solidFill>
        <a:latin typeface="Lucida Console" pitchFamily="49" charset="0"/>
        <a:ea typeface="+mn-ea"/>
        <a:cs typeface="Arial" charset="0"/>
      </a:defRPr>
    </a:lvl4pPr>
    <a:lvl5pPr marL="1828800" algn="l" defTabSz="457200" rtl="0" fontAlgn="base">
      <a:spcBef>
        <a:spcPct val="20000"/>
      </a:spcBef>
      <a:spcAft>
        <a:spcPct val="0"/>
      </a:spcAft>
      <a:buFont typeface="Arial" charset="0"/>
      <a:buChar char="•"/>
      <a:defRPr sz="2800" b="1" kern="1200">
        <a:solidFill>
          <a:srgbClr val="7F7F7F"/>
        </a:solidFill>
        <a:latin typeface="Lucida Console" pitchFamily="49" charset="0"/>
        <a:ea typeface="+mn-ea"/>
        <a:cs typeface="Arial" charset="0"/>
      </a:defRPr>
    </a:lvl5pPr>
    <a:lvl6pPr marL="2286000" algn="l" defTabSz="914400" rtl="0" eaLnBrk="1" latinLnBrk="0" hangingPunct="1">
      <a:defRPr sz="2800" b="1" kern="1200">
        <a:solidFill>
          <a:srgbClr val="7F7F7F"/>
        </a:solidFill>
        <a:latin typeface="Lucida Console" pitchFamily="49" charset="0"/>
        <a:ea typeface="+mn-ea"/>
        <a:cs typeface="Arial" charset="0"/>
      </a:defRPr>
    </a:lvl6pPr>
    <a:lvl7pPr marL="2743200" algn="l" defTabSz="914400" rtl="0" eaLnBrk="1" latinLnBrk="0" hangingPunct="1">
      <a:defRPr sz="2800" b="1" kern="1200">
        <a:solidFill>
          <a:srgbClr val="7F7F7F"/>
        </a:solidFill>
        <a:latin typeface="Lucida Console" pitchFamily="49" charset="0"/>
        <a:ea typeface="+mn-ea"/>
        <a:cs typeface="Arial" charset="0"/>
      </a:defRPr>
    </a:lvl7pPr>
    <a:lvl8pPr marL="3200400" algn="l" defTabSz="914400" rtl="0" eaLnBrk="1" latinLnBrk="0" hangingPunct="1">
      <a:defRPr sz="2800" b="1" kern="1200">
        <a:solidFill>
          <a:srgbClr val="7F7F7F"/>
        </a:solidFill>
        <a:latin typeface="Lucida Console" pitchFamily="49" charset="0"/>
        <a:ea typeface="+mn-ea"/>
        <a:cs typeface="Arial" charset="0"/>
      </a:defRPr>
    </a:lvl8pPr>
    <a:lvl9pPr marL="3657600" algn="l" defTabSz="914400" rtl="0" eaLnBrk="1" latinLnBrk="0" hangingPunct="1">
      <a:defRPr sz="2800" b="1" kern="1200">
        <a:solidFill>
          <a:srgbClr val="7F7F7F"/>
        </a:solidFill>
        <a:latin typeface="Lucida Console" pitchFamily="49"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E00"/>
    <a:srgbClr val="E9E143"/>
    <a:srgbClr val="EBE457"/>
    <a:srgbClr val="E9D859"/>
    <a:srgbClr val="E8D64E"/>
    <a:srgbClr val="E7D445"/>
    <a:srgbClr val="F2ED1F"/>
    <a:srgbClr val="F0F046"/>
    <a:srgbClr val="E8D24E"/>
    <a:srgbClr val="E8E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418" autoAdjust="0"/>
    <p:restoredTop sz="91119" autoAdjust="0"/>
  </p:normalViewPr>
  <p:slideViewPr>
    <p:cSldViewPr snapToObjects="1">
      <p:cViewPr varScale="1">
        <p:scale>
          <a:sx n="77" d="100"/>
          <a:sy n="77" d="100"/>
        </p:scale>
        <p:origin x="540" y="96"/>
      </p:cViewPr>
      <p:guideLst>
        <p:guide orient="horz" pos="2160"/>
        <p:guide pos="2880"/>
      </p:guideLst>
    </p:cSldViewPr>
  </p:slideViewPr>
  <p:outlineViewPr>
    <p:cViewPr>
      <p:scale>
        <a:sx n="33" d="100"/>
        <a:sy n="33" d="100"/>
      </p:scale>
      <p:origin x="44" y="4688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10" d="100"/>
          <a:sy n="110" d="100"/>
        </p:scale>
        <p:origin x="-1806" y="108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1" y="1"/>
            <a:ext cx="3076575" cy="511254"/>
          </a:xfrm>
          <a:prstGeom prst="rect">
            <a:avLst/>
          </a:prstGeom>
          <a:noFill/>
          <a:ln w="9525">
            <a:noFill/>
            <a:miter lim="800000"/>
            <a:headEnd/>
            <a:tailEnd/>
          </a:ln>
        </p:spPr>
        <p:txBody>
          <a:bodyPr vert="horz" wrap="square" lIns="99039" tIns="49519" rIns="99039" bIns="49519" numCol="1" anchor="t" anchorCtr="0" compatLnSpc="1">
            <a:prstTxWarp prst="textNoShape">
              <a:avLst/>
            </a:prstTxWarp>
          </a:bodyPr>
          <a:lstStyle>
            <a:lvl1pPr defTabSz="495300">
              <a:spcBef>
                <a:spcPct val="0"/>
              </a:spcBef>
              <a:buFontTx/>
              <a:buNone/>
              <a:defRPr sz="1300" b="0" smtClean="0">
                <a:solidFill>
                  <a:schemeClr val="tx1"/>
                </a:solidFill>
                <a:latin typeface="Calibri" pitchFamily="34" charset="0"/>
                <a:cs typeface="Arial" pitchFamily="34" charset="0"/>
              </a:defRPr>
            </a:lvl1pPr>
          </a:lstStyle>
          <a:p>
            <a:pPr>
              <a:defRPr/>
            </a:pPr>
            <a:endParaRPr lang="de-DE"/>
          </a:p>
        </p:txBody>
      </p:sp>
      <p:sp>
        <p:nvSpPr>
          <p:cNvPr id="3" name="Datumsplatzhalter 2"/>
          <p:cNvSpPr>
            <a:spLocks noGrp="1"/>
          </p:cNvSpPr>
          <p:nvPr>
            <p:ph type="dt" sz="quarter" idx="1"/>
          </p:nvPr>
        </p:nvSpPr>
        <p:spPr bwMode="auto">
          <a:xfrm>
            <a:off x="4021139" y="1"/>
            <a:ext cx="3076575" cy="511254"/>
          </a:xfrm>
          <a:prstGeom prst="rect">
            <a:avLst/>
          </a:prstGeom>
          <a:noFill/>
          <a:ln w="9525">
            <a:noFill/>
            <a:miter lim="800000"/>
            <a:headEnd/>
            <a:tailEnd/>
          </a:ln>
        </p:spPr>
        <p:txBody>
          <a:bodyPr vert="horz" wrap="square" lIns="99039" tIns="49519" rIns="99039" bIns="49519" numCol="1" anchor="t" anchorCtr="0" compatLnSpc="1">
            <a:prstTxWarp prst="textNoShape">
              <a:avLst/>
            </a:prstTxWarp>
          </a:bodyPr>
          <a:lstStyle>
            <a:lvl1pPr algn="r" defTabSz="495300">
              <a:spcBef>
                <a:spcPct val="0"/>
              </a:spcBef>
              <a:buFontTx/>
              <a:buNone/>
              <a:defRPr sz="1300" b="0" smtClean="0">
                <a:solidFill>
                  <a:schemeClr val="tx1"/>
                </a:solidFill>
                <a:latin typeface="Calibri" pitchFamily="34" charset="0"/>
                <a:cs typeface="Arial" pitchFamily="34" charset="0"/>
              </a:defRPr>
            </a:lvl1pPr>
          </a:lstStyle>
          <a:p>
            <a:pPr>
              <a:defRPr/>
            </a:pPr>
            <a:endParaRPr lang="de-DE"/>
          </a:p>
        </p:txBody>
      </p:sp>
      <p:sp>
        <p:nvSpPr>
          <p:cNvPr id="4" name="Fußzeilenplatzhalter 3"/>
          <p:cNvSpPr>
            <a:spLocks noGrp="1"/>
          </p:cNvSpPr>
          <p:nvPr>
            <p:ph type="ftr" sz="quarter" idx="2"/>
          </p:nvPr>
        </p:nvSpPr>
        <p:spPr bwMode="auto">
          <a:xfrm>
            <a:off x="1" y="9721772"/>
            <a:ext cx="3076575" cy="511254"/>
          </a:xfrm>
          <a:prstGeom prst="rect">
            <a:avLst/>
          </a:prstGeom>
          <a:noFill/>
          <a:ln w="9525">
            <a:noFill/>
            <a:miter lim="800000"/>
            <a:headEnd/>
            <a:tailEnd/>
          </a:ln>
        </p:spPr>
        <p:txBody>
          <a:bodyPr vert="horz" wrap="square" lIns="99039" tIns="49519" rIns="99039" bIns="49519" numCol="1" anchor="b" anchorCtr="0" compatLnSpc="1">
            <a:prstTxWarp prst="textNoShape">
              <a:avLst/>
            </a:prstTxWarp>
          </a:bodyPr>
          <a:lstStyle>
            <a:lvl1pPr defTabSz="495300">
              <a:spcBef>
                <a:spcPct val="0"/>
              </a:spcBef>
              <a:buFontTx/>
              <a:buNone/>
              <a:defRPr sz="1300" b="0" smtClean="0">
                <a:solidFill>
                  <a:schemeClr val="tx1"/>
                </a:solidFill>
                <a:latin typeface="Calibri" pitchFamily="34" charset="0"/>
                <a:cs typeface="Arial" pitchFamily="34" charset="0"/>
              </a:defRPr>
            </a:lvl1pPr>
          </a:lstStyle>
          <a:p>
            <a:pPr>
              <a:defRPr/>
            </a:pPr>
            <a:endParaRPr lang="de-DE"/>
          </a:p>
        </p:txBody>
      </p:sp>
      <p:sp>
        <p:nvSpPr>
          <p:cNvPr id="5" name="Foliennummernplatzhalter 4"/>
          <p:cNvSpPr>
            <a:spLocks noGrp="1"/>
          </p:cNvSpPr>
          <p:nvPr>
            <p:ph type="sldNum" sz="quarter" idx="3"/>
          </p:nvPr>
        </p:nvSpPr>
        <p:spPr bwMode="auto">
          <a:xfrm>
            <a:off x="4021139" y="9721772"/>
            <a:ext cx="3076575" cy="511254"/>
          </a:xfrm>
          <a:prstGeom prst="rect">
            <a:avLst/>
          </a:prstGeom>
          <a:noFill/>
          <a:ln w="9525">
            <a:noFill/>
            <a:miter lim="800000"/>
            <a:headEnd/>
            <a:tailEnd/>
          </a:ln>
        </p:spPr>
        <p:txBody>
          <a:bodyPr vert="horz" wrap="square" lIns="99039" tIns="49519" rIns="99039" bIns="49519" numCol="1" anchor="b" anchorCtr="0" compatLnSpc="1">
            <a:prstTxWarp prst="textNoShape">
              <a:avLst/>
            </a:prstTxWarp>
          </a:bodyPr>
          <a:lstStyle>
            <a:lvl1pPr algn="r" defTabSz="495300">
              <a:spcBef>
                <a:spcPct val="0"/>
              </a:spcBef>
              <a:buFontTx/>
              <a:buNone/>
              <a:defRPr sz="1300" b="0" smtClean="0">
                <a:solidFill>
                  <a:schemeClr val="tx1"/>
                </a:solidFill>
                <a:latin typeface="Calibri" pitchFamily="34" charset="0"/>
                <a:cs typeface="Arial" pitchFamily="34" charset="0"/>
              </a:defRPr>
            </a:lvl1pPr>
          </a:lstStyle>
          <a:p>
            <a:pPr>
              <a:defRPr/>
            </a:pPr>
            <a:fld id="{3D9EAC29-A2B7-4BAD-9FEB-BCA4480CF1E6}" type="slidenum">
              <a:rPr lang="de-DE"/>
              <a:pPr>
                <a:defRPr/>
              </a:pPr>
              <a:t>‹#›</a:t>
            </a:fld>
            <a:endParaRPr lang="de-DE"/>
          </a:p>
        </p:txBody>
      </p:sp>
    </p:spTree>
    <p:extLst>
      <p:ext uri="{BB962C8B-B14F-4D97-AF65-F5344CB8AC3E}">
        <p14:creationId xmlns:p14="http://schemas.microsoft.com/office/powerpoint/2010/main" val="236364430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1" y="1"/>
            <a:ext cx="3076575" cy="511254"/>
          </a:xfrm>
          <a:prstGeom prst="rect">
            <a:avLst/>
          </a:prstGeom>
          <a:noFill/>
          <a:ln w="9525">
            <a:noFill/>
            <a:miter lim="800000"/>
            <a:headEnd/>
            <a:tailEnd/>
          </a:ln>
        </p:spPr>
        <p:txBody>
          <a:bodyPr vert="horz" wrap="square" lIns="99039" tIns="49519" rIns="99039" bIns="49519" numCol="1" anchor="t" anchorCtr="0" compatLnSpc="1">
            <a:prstTxWarp prst="textNoShape">
              <a:avLst/>
            </a:prstTxWarp>
          </a:bodyPr>
          <a:lstStyle>
            <a:lvl1pPr defTabSz="495300">
              <a:spcBef>
                <a:spcPct val="0"/>
              </a:spcBef>
              <a:buFontTx/>
              <a:buNone/>
              <a:defRPr sz="1300" b="0" smtClean="0">
                <a:solidFill>
                  <a:schemeClr val="tx1"/>
                </a:solidFill>
                <a:latin typeface="Calibri" pitchFamily="34" charset="0"/>
                <a:cs typeface="Arial" pitchFamily="34" charset="0"/>
              </a:defRPr>
            </a:lvl1pPr>
          </a:lstStyle>
          <a:p>
            <a:pPr>
              <a:defRPr/>
            </a:pPr>
            <a:endParaRPr lang="de-DE"/>
          </a:p>
        </p:txBody>
      </p:sp>
      <p:sp>
        <p:nvSpPr>
          <p:cNvPr id="3" name="Datumsplatzhalter 2"/>
          <p:cNvSpPr>
            <a:spLocks noGrp="1"/>
          </p:cNvSpPr>
          <p:nvPr>
            <p:ph type="dt" idx="1"/>
          </p:nvPr>
        </p:nvSpPr>
        <p:spPr bwMode="auto">
          <a:xfrm>
            <a:off x="4021139" y="1"/>
            <a:ext cx="3076575" cy="511254"/>
          </a:xfrm>
          <a:prstGeom prst="rect">
            <a:avLst/>
          </a:prstGeom>
          <a:noFill/>
          <a:ln w="9525">
            <a:noFill/>
            <a:miter lim="800000"/>
            <a:headEnd/>
            <a:tailEnd/>
          </a:ln>
        </p:spPr>
        <p:txBody>
          <a:bodyPr vert="horz" wrap="square" lIns="99039" tIns="49519" rIns="99039" bIns="49519" numCol="1" anchor="t" anchorCtr="0" compatLnSpc="1">
            <a:prstTxWarp prst="textNoShape">
              <a:avLst/>
            </a:prstTxWarp>
          </a:bodyPr>
          <a:lstStyle>
            <a:lvl1pPr algn="r" defTabSz="495300">
              <a:spcBef>
                <a:spcPct val="0"/>
              </a:spcBef>
              <a:buFontTx/>
              <a:buNone/>
              <a:defRPr sz="1300" b="0" smtClean="0">
                <a:solidFill>
                  <a:schemeClr val="tx1"/>
                </a:solidFill>
                <a:latin typeface="Calibri" pitchFamily="34" charset="0"/>
                <a:cs typeface="Arial" pitchFamily="34" charset="0"/>
              </a:defRPr>
            </a:lvl1pPr>
          </a:lstStyle>
          <a:p>
            <a:pPr>
              <a:defRPr/>
            </a:pPr>
            <a:endParaRPr lang="de-DE"/>
          </a:p>
        </p:txBody>
      </p:sp>
      <p:sp>
        <p:nvSpPr>
          <p:cNvPr id="4" name="Folienbildplatzhalt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bwMode="auto">
          <a:xfrm>
            <a:off x="709614" y="4861679"/>
            <a:ext cx="5680075" cy="4606053"/>
          </a:xfrm>
          <a:prstGeom prst="rect">
            <a:avLst/>
          </a:prstGeom>
          <a:noFill/>
          <a:ln w="9525">
            <a:noFill/>
            <a:miter lim="800000"/>
            <a:headEnd/>
            <a:tailEnd/>
          </a:ln>
        </p:spPr>
        <p:txBody>
          <a:bodyPr vert="horz" wrap="square" lIns="99039" tIns="49519" rIns="99039" bIns="49519" numCol="1" anchor="t" anchorCtr="0" compatLnSpc="1">
            <a:prstTxWarp prst="textNoShape">
              <a:avLst/>
            </a:prstTxWarp>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DE" noProof="0"/>
          </a:p>
        </p:txBody>
      </p:sp>
      <p:sp>
        <p:nvSpPr>
          <p:cNvPr id="6" name="Fußzeilenplatzhalter 5"/>
          <p:cNvSpPr>
            <a:spLocks noGrp="1"/>
          </p:cNvSpPr>
          <p:nvPr>
            <p:ph type="ftr" sz="quarter" idx="4"/>
          </p:nvPr>
        </p:nvSpPr>
        <p:spPr bwMode="auto">
          <a:xfrm>
            <a:off x="1" y="9721772"/>
            <a:ext cx="3076575" cy="511254"/>
          </a:xfrm>
          <a:prstGeom prst="rect">
            <a:avLst/>
          </a:prstGeom>
          <a:noFill/>
          <a:ln w="9525">
            <a:noFill/>
            <a:miter lim="800000"/>
            <a:headEnd/>
            <a:tailEnd/>
          </a:ln>
        </p:spPr>
        <p:txBody>
          <a:bodyPr vert="horz" wrap="square" lIns="99039" tIns="49519" rIns="99039" bIns="49519" numCol="1" anchor="b" anchorCtr="0" compatLnSpc="1">
            <a:prstTxWarp prst="textNoShape">
              <a:avLst/>
            </a:prstTxWarp>
          </a:bodyPr>
          <a:lstStyle>
            <a:lvl1pPr defTabSz="495300">
              <a:spcBef>
                <a:spcPct val="0"/>
              </a:spcBef>
              <a:buFontTx/>
              <a:buNone/>
              <a:defRPr sz="1300" b="0" smtClean="0">
                <a:solidFill>
                  <a:schemeClr val="tx1"/>
                </a:solidFill>
                <a:latin typeface="Calibri" pitchFamily="34" charset="0"/>
                <a:cs typeface="Arial" pitchFamily="34" charset="0"/>
              </a:defRPr>
            </a:lvl1pPr>
          </a:lstStyle>
          <a:p>
            <a:pPr>
              <a:defRPr/>
            </a:pPr>
            <a:endParaRPr lang="de-DE"/>
          </a:p>
        </p:txBody>
      </p:sp>
      <p:sp>
        <p:nvSpPr>
          <p:cNvPr id="7" name="Foliennummernplatzhalter 6"/>
          <p:cNvSpPr>
            <a:spLocks noGrp="1"/>
          </p:cNvSpPr>
          <p:nvPr>
            <p:ph type="sldNum" sz="quarter" idx="5"/>
          </p:nvPr>
        </p:nvSpPr>
        <p:spPr bwMode="auto">
          <a:xfrm>
            <a:off x="4021139" y="9721772"/>
            <a:ext cx="3076575" cy="511254"/>
          </a:xfrm>
          <a:prstGeom prst="rect">
            <a:avLst/>
          </a:prstGeom>
          <a:noFill/>
          <a:ln w="9525">
            <a:noFill/>
            <a:miter lim="800000"/>
            <a:headEnd/>
            <a:tailEnd/>
          </a:ln>
        </p:spPr>
        <p:txBody>
          <a:bodyPr vert="horz" wrap="square" lIns="99039" tIns="49519" rIns="99039" bIns="49519" numCol="1" anchor="b" anchorCtr="0" compatLnSpc="1">
            <a:prstTxWarp prst="textNoShape">
              <a:avLst/>
            </a:prstTxWarp>
          </a:bodyPr>
          <a:lstStyle>
            <a:lvl1pPr algn="r" defTabSz="495300">
              <a:spcBef>
                <a:spcPct val="0"/>
              </a:spcBef>
              <a:buFontTx/>
              <a:buNone/>
              <a:defRPr sz="1300" b="0" smtClean="0">
                <a:solidFill>
                  <a:schemeClr val="tx1"/>
                </a:solidFill>
                <a:latin typeface="Calibri" pitchFamily="34" charset="0"/>
                <a:cs typeface="Arial" pitchFamily="34" charset="0"/>
              </a:defRPr>
            </a:lvl1pPr>
          </a:lstStyle>
          <a:p>
            <a:pPr>
              <a:defRPr/>
            </a:pPr>
            <a:fld id="{5C7E4D0E-CF0E-44BD-A80B-139394DF4FC3}" type="slidenum">
              <a:rPr lang="de-DE"/>
              <a:pPr>
                <a:defRPr/>
              </a:pPr>
              <a:t>‹#›</a:t>
            </a:fld>
            <a:endParaRPr lang="de-DE"/>
          </a:p>
        </p:txBody>
      </p:sp>
    </p:spTree>
    <p:extLst>
      <p:ext uri="{BB962C8B-B14F-4D97-AF65-F5344CB8AC3E}">
        <p14:creationId xmlns:p14="http://schemas.microsoft.com/office/powerpoint/2010/main" val="2181436887"/>
      </p:ext>
    </p:extLst>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pPr>
              <a:defRPr/>
            </a:pPr>
            <a:endParaRPr lang="de-DE"/>
          </a:p>
        </p:txBody>
      </p:sp>
    </p:spTree>
    <p:extLst>
      <p:ext uri="{BB962C8B-B14F-4D97-AF65-F5344CB8AC3E}">
        <p14:creationId xmlns:p14="http://schemas.microsoft.com/office/powerpoint/2010/main" val="3741052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noProof="0" dirty="0" err="1">
                <a:solidFill>
                  <a:schemeClr val="tx1"/>
                </a:solidFill>
                <a:latin typeface="+mn-lt"/>
                <a:ea typeface="+mn-ea"/>
                <a:cs typeface="+mn-cs"/>
              </a:rPr>
              <a:t>Thopaz</a:t>
            </a:r>
            <a:r>
              <a:rPr lang="en-GB" sz="1200" b="0" i="0" u="none" strike="noStrike" kern="1200" baseline="0" noProof="0" dirty="0">
                <a:solidFill>
                  <a:schemeClr val="tx1"/>
                </a:solidFill>
                <a:latin typeface="+mn-lt"/>
                <a:ea typeface="+mn-ea"/>
                <a:cs typeface="+mn-cs"/>
              </a:rPr>
              <a:t>+ “out of axis” symbol: Fluid can currently not be measured.</a:t>
            </a:r>
          </a:p>
          <a:p>
            <a:r>
              <a:rPr lang="en-GB" sz="1200" b="0" i="0" u="none" strike="noStrike" kern="1200" baseline="0" noProof="0" dirty="0">
                <a:solidFill>
                  <a:schemeClr val="tx1"/>
                </a:solidFill>
                <a:latin typeface="+mn-lt"/>
                <a:ea typeface="+mn-ea"/>
                <a:cs typeface="+mn-cs"/>
              </a:rPr>
              <a:t>Additional there is a „not enough fluid for valid measurement“ symbol. This symbol appears by a to low fluid level.  </a:t>
            </a:r>
          </a:p>
          <a:p>
            <a:r>
              <a:rPr lang="en-GB" sz="1200" b="0" i="0" u="none" strike="noStrike" kern="1200" baseline="0" noProof="0" dirty="0">
                <a:solidFill>
                  <a:schemeClr val="tx1"/>
                </a:solidFill>
                <a:latin typeface="+mn-lt"/>
                <a:ea typeface="+mn-ea"/>
                <a:cs typeface="+mn-cs"/>
              </a:rPr>
              <a:t>With a 0,3 l canister under 25 ml</a:t>
            </a:r>
          </a:p>
          <a:p>
            <a:r>
              <a:rPr lang="en-GB" sz="1200" b="0" i="0" u="none" strike="noStrike" kern="1200" baseline="0" noProof="0" dirty="0">
                <a:solidFill>
                  <a:schemeClr val="tx1"/>
                </a:solidFill>
                <a:latin typeface="+mn-lt"/>
                <a:ea typeface="+mn-ea"/>
                <a:cs typeface="+mn-cs"/>
              </a:rPr>
              <a:t>With a 0,8 l canister under 50 ml</a:t>
            </a:r>
          </a:p>
          <a:p>
            <a:r>
              <a:rPr lang="en-GB" sz="1200" b="0" i="0" u="none" strike="noStrike" kern="1200" baseline="0" noProof="0" dirty="0">
                <a:solidFill>
                  <a:schemeClr val="tx1"/>
                </a:solidFill>
                <a:latin typeface="+mn-lt"/>
                <a:ea typeface="+mn-ea"/>
                <a:cs typeface="+mn-cs"/>
              </a:rPr>
              <a:t>With a 2,0 l </a:t>
            </a:r>
            <a:r>
              <a:rPr lang="en-GB" sz="1200" b="0" i="0" u="none" strike="noStrike" kern="1200" baseline="0" noProof="0" dirty="0" err="1">
                <a:solidFill>
                  <a:schemeClr val="tx1"/>
                </a:solidFill>
                <a:latin typeface="+mn-lt"/>
                <a:ea typeface="+mn-ea"/>
                <a:cs typeface="+mn-cs"/>
              </a:rPr>
              <a:t>cainster</a:t>
            </a:r>
            <a:r>
              <a:rPr lang="en-GB" sz="1200" b="0" i="0" u="none" strike="noStrike" kern="1200" baseline="0" noProof="0" dirty="0">
                <a:solidFill>
                  <a:schemeClr val="tx1"/>
                </a:solidFill>
                <a:latin typeface="+mn-lt"/>
                <a:ea typeface="+mn-ea"/>
                <a:cs typeface="+mn-cs"/>
              </a:rPr>
              <a:t> under 100 ml</a:t>
            </a:r>
          </a:p>
          <a:p>
            <a:r>
              <a:rPr lang="en-GB" sz="1200" b="0" i="0" u="none" strike="noStrike" kern="1200" baseline="0" noProof="0" dirty="0">
                <a:solidFill>
                  <a:schemeClr val="tx1"/>
                </a:solidFill>
                <a:latin typeface="+mn-lt"/>
                <a:ea typeface="+mn-ea"/>
                <a:cs typeface="+mn-cs"/>
              </a:rPr>
              <a:t>Fluid can currently not be measured.</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Detected canister size: Always check if detected canister size matches attached canister size</a:t>
            </a:r>
            <a:endParaRPr lang="en-GB" noProof="0" dirty="0"/>
          </a:p>
        </p:txBody>
      </p:sp>
      <p:sp>
        <p:nvSpPr>
          <p:cNvPr id="5" name="Datumsplatzhalter 4"/>
          <p:cNvSpPr>
            <a:spLocks noGrp="1"/>
          </p:cNvSpPr>
          <p:nvPr>
            <p:ph type="dt" idx="11"/>
          </p:nvPr>
        </p:nvSpPr>
        <p:spPr/>
        <p:txBody>
          <a:bodyPr/>
          <a:lstStyle/>
          <a:p>
            <a:pPr>
              <a:defRPr/>
            </a:pPr>
            <a:endParaRPr lang="de-DE"/>
          </a:p>
        </p:txBody>
      </p:sp>
    </p:spTree>
    <p:extLst>
      <p:ext uri="{BB962C8B-B14F-4D97-AF65-F5344CB8AC3E}">
        <p14:creationId xmlns:p14="http://schemas.microsoft.com/office/powerpoint/2010/main" val="2766757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noProof="0" dirty="0">
                <a:solidFill>
                  <a:schemeClr val="tx1"/>
                </a:solidFill>
                <a:latin typeface="+mn-lt"/>
                <a:ea typeface="+mn-ea"/>
                <a:cs typeface="+mn-cs"/>
              </a:rPr>
              <a:t>Two different main displays are available.</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In the </a:t>
            </a:r>
            <a:r>
              <a:rPr lang="en-GB" sz="1200" b="1" i="0" u="none" strike="noStrike" kern="1200" baseline="0" noProof="0" dirty="0">
                <a:solidFill>
                  <a:schemeClr val="tx1"/>
                </a:solidFill>
                <a:latin typeface="+mn-lt"/>
                <a:ea typeface="+mn-ea"/>
                <a:cs typeface="+mn-cs"/>
              </a:rPr>
              <a:t>basic display</a:t>
            </a:r>
            <a:r>
              <a:rPr lang="en-GB" sz="1200" b="0" i="0" u="none" strike="noStrike" kern="1200" baseline="0" noProof="0" dirty="0">
                <a:solidFill>
                  <a:schemeClr val="tx1"/>
                </a:solidFill>
                <a:latin typeface="+mn-lt"/>
                <a:ea typeface="+mn-ea"/>
                <a:cs typeface="+mn-cs"/>
              </a:rPr>
              <a:t>, the current size of the air leak (ml/min) is shown on the left side. The total amount of collected fluid (ml) during the therapy is shown on the right. Press “Advanced” to switch to the advanced display.</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In the </a:t>
            </a:r>
            <a:r>
              <a:rPr lang="en-GB" sz="1200" b="1" i="0" u="none" strike="noStrike" kern="1200" baseline="0" noProof="0" dirty="0">
                <a:solidFill>
                  <a:schemeClr val="tx1"/>
                </a:solidFill>
                <a:latin typeface="+mn-lt"/>
                <a:ea typeface="+mn-ea"/>
                <a:cs typeface="+mn-cs"/>
              </a:rPr>
              <a:t>advanced display</a:t>
            </a:r>
            <a:r>
              <a:rPr lang="en-GB" sz="1200" b="0" i="0" u="none" strike="noStrike" kern="1200" baseline="0" noProof="0" dirty="0">
                <a:solidFill>
                  <a:schemeClr val="tx1"/>
                </a:solidFill>
                <a:latin typeface="+mn-lt"/>
                <a:ea typeface="+mn-ea"/>
                <a:cs typeface="+mn-cs"/>
              </a:rPr>
              <a:t>, the current size of the air leak (ml/min) is shown on the left side. Additionally an air leak history of 12 h/ 100 ml/min is displayed. The total amount of collected fluid (ml) during the therapy is shown on the right. Additionally, two customized fluid parameters (ml) are displayed.  For guidance to customize these fluid parameters refer to the </a:t>
            </a:r>
            <a:r>
              <a:rPr lang="en-GB" sz="1200" b="0" i="0" u="none" strike="noStrike" kern="1200" baseline="0" noProof="0" dirty="0" err="1">
                <a:solidFill>
                  <a:schemeClr val="tx1"/>
                </a:solidFill>
                <a:latin typeface="+mn-lt"/>
                <a:ea typeface="+mn-ea"/>
                <a:cs typeface="+mn-cs"/>
              </a:rPr>
              <a:t>Thopaz</a:t>
            </a:r>
            <a:r>
              <a:rPr lang="en-GB" sz="1200" b="0" i="0" u="none" strike="noStrike" kern="1200" baseline="0" noProof="0" dirty="0">
                <a:solidFill>
                  <a:schemeClr val="tx1"/>
                </a:solidFill>
                <a:latin typeface="+mn-lt"/>
                <a:ea typeface="+mn-ea"/>
                <a:cs typeface="+mn-cs"/>
              </a:rPr>
              <a:t>+ instructions for use. Press “Basic” to switch to the basic display.</a:t>
            </a:r>
          </a:p>
          <a:p>
            <a:endParaRPr lang="en-GB" sz="1200" b="0" i="0" u="none" strike="noStrike" kern="1200" baseline="0" noProof="0" dirty="0">
              <a:solidFill>
                <a:schemeClr val="tx1"/>
              </a:solidFill>
              <a:latin typeface="+mn-lt"/>
              <a:ea typeface="+mn-ea"/>
              <a:cs typeface="+mn-cs"/>
            </a:endParaRPr>
          </a:p>
          <a:p>
            <a:endParaRPr lang="en-GB" sz="1200" b="0" i="0" u="none" strike="noStrike" kern="1200" baseline="0" noProof="0" dirty="0">
              <a:solidFill>
                <a:schemeClr val="tx1"/>
              </a:solidFill>
              <a:latin typeface="+mn-lt"/>
              <a:ea typeface="+mn-ea"/>
              <a:cs typeface="+mn-cs"/>
            </a:endParaRPr>
          </a:p>
        </p:txBody>
      </p:sp>
      <p:sp>
        <p:nvSpPr>
          <p:cNvPr id="5" name="Datumsplatzhalter 4"/>
          <p:cNvSpPr>
            <a:spLocks noGrp="1"/>
          </p:cNvSpPr>
          <p:nvPr>
            <p:ph type="dt" idx="11"/>
          </p:nvPr>
        </p:nvSpPr>
        <p:spPr/>
        <p:txBody>
          <a:bodyPr/>
          <a:lstStyle/>
          <a:p>
            <a:pPr>
              <a:defRPr/>
            </a:pPr>
            <a:endParaRPr lang="de-DE"/>
          </a:p>
        </p:txBody>
      </p:sp>
    </p:spTree>
    <p:extLst>
      <p:ext uri="{BB962C8B-B14F-4D97-AF65-F5344CB8AC3E}">
        <p14:creationId xmlns:p14="http://schemas.microsoft.com/office/powerpoint/2010/main" val="21009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All canisters are available</a:t>
            </a:r>
            <a:r>
              <a:rPr lang="en-GB" baseline="0" noProof="0" dirty="0"/>
              <a:t> with and without solidifier</a:t>
            </a:r>
          </a:p>
          <a:p>
            <a:endParaRPr lang="de-CH" baseline="0" noProof="0" dirty="0"/>
          </a:p>
          <a:p>
            <a:r>
              <a:rPr lang="en-GB" baseline="0" noProof="0" dirty="0"/>
              <a:t>All </a:t>
            </a:r>
            <a:r>
              <a:rPr lang="en-GB" baseline="0" noProof="0" dirty="0" err="1"/>
              <a:t>tubings</a:t>
            </a:r>
            <a:r>
              <a:rPr lang="en-GB" baseline="0" noProof="0" dirty="0"/>
              <a:t> are </a:t>
            </a:r>
            <a:r>
              <a:rPr lang="en-GB" baseline="0" noProof="0" dirty="0" err="1"/>
              <a:t>equiped</a:t>
            </a:r>
            <a:r>
              <a:rPr lang="en-GB" baseline="0" noProof="0" dirty="0"/>
              <a:t> with a sample port</a:t>
            </a:r>
            <a:endParaRPr lang="en-GB" noProof="0" dirty="0"/>
          </a:p>
        </p:txBody>
      </p:sp>
      <p:sp>
        <p:nvSpPr>
          <p:cNvPr id="4" name="Datumsplatzhalter 3"/>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2639910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noProof="0" dirty="0"/>
              <a:t>Material: PVC (medical</a:t>
            </a:r>
            <a:r>
              <a:rPr lang="en-GB" baseline="0" noProof="0" dirty="0"/>
              <a:t> grade</a:t>
            </a:r>
            <a:r>
              <a:rPr lang="en-GB" noProof="0" dirty="0"/>
              <a:t>)</a:t>
            </a:r>
          </a:p>
          <a:p>
            <a:r>
              <a:rPr lang="en-GB" noProof="0" dirty="0" err="1"/>
              <a:t>Tubings</a:t>
            </a:r>
            <a:r>
              <a:rPr lang="en-GB" baseline="0" noProof="0" dirty="0"/>
              <a:t> are sterile and twofold packed</a:t>
            </a:r>
            <a:endParaRPr lang="en-GB" noProof="0" dirty="0"/>
          </a:p>
          <a:p>
            <a:r>
              <a:rPr lang="en-GB" noProof="0" dirty="0"/>
              <a:t>Ø: </a:t>
            </a:r>
            <a:r>
              <a:rPr lang="en-GB" noProof="0" dirty="0" err="1"/>
              <a:t>5mm</a:t>
            </a:r>
            <a:endParaRPr lang="en-GB" noProof="0" dirty="0"/>
          </a:p>
          <a:p>
            <a:r>
              <a:rPr lang="en-GB" noProof="0" dirty="0"/>
              <a:t>Length: </a:t>
            </a:r>
            <a:r>
              <a:rPr lang="en-GB" noProof="0" dirty="0" err="1"/>
              <a:t>1,5m</a:t>
            </a:r>
            <a:endParaRPr lang="en-GB" noProof="0" dirty="0"/>
          </a:p>
          <a:p>
            <a:endParaRPr lang="en-GB" noProof="0" dirty="0"/>
          </a:p>
          <a:p>
            <a:r>
              <a:rPr lang="en-GB" noProof="0" dirty="0"/>
              <a:t>Medela</a:t>
            </a:r>
            <a:r>
              <a:rPr lang="en-GB" baseline="0" noProof="0" dirty="0"/>
              <a:t> recommends to use the biggest possible connector size compatible for the catheter.</a:t>
            </a:r>
            <a:endParaRPr lang="en-GB" noProof="0" dirty="0"/>
          </a:p>
        </p:txBody>
      </p:sp>
      <p:sp>
        <p:nvSpPr>
          <p:cNvPr id="5" name="Datumsplatzhalter 4"/>
          <p:cNvSpPr>
            <a:spLocks noGrp="1"/>
          </p:cNvSpPr>
          <p:nvPr>
            <p:ph type="dt" idx="11"/>
          </p:nvPr>
        </p:nvSpPr>
        <p:spPr/>
        <p:txBody>
          <a:bodyPr/>
          <a:lstStyle/>
          <a:p>
            <a:pPr>
              <a:defRPr/>
            </a:pPr>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noProof="0" dirty="0"/>
              <a:t>Material: Polypropylene </a:t>
            </a:r>
          </a:p>
          <a:p>
            <a:r>
              <a:rPr lang="en-GB" noProof="0" dirty="0"/>
              <a:t>Canisters are sterile packed</a:t>
            </a:r>
            <a:endParaRPr lang="en-GB" baseline="0" noProof="0" dirty="0"/>
          </a:p>
          <a:p>
            <a:r>
              <a:rPr lang="en-GB" baseline="0" noProof="0" dirty="0"/>
              <a:t>Reading accuracy: +/- 2,5 % (in upright position)</a:t>
            </a:r>
          </a:p>
          <a:p>
            <a:endParaRPr lang="en-GB" baseline="0" noProof="0" dirty="0"/>
          </a:p>
          <a:p>
            <a:r>
              <a:rPr lang="en-GB" baseline="0" noProof="0" dirty="0"/>
              <a:t>Solidifier:</a:t>
            </a:r>
          </a:p>
          <a:p>
            <a:r>
              <a:rPr lang="en-GB" baseline="0" noProof="0" dirty="0"/>
              <a:t>0,3 l canister =&gt; 12 g </a:t>
            </a:r>
          </a:p>
          <a:p>
            <a:r>
              <a:rPr lang="en-GB" baseline="0" noProof="0" dirty="0"/>
              <a:t>0,8 l canister =&gt; 28 g </a:t>
            </a:r>
          </a:p>
          <a:p>
            <a:r>
              <a:rPr lang="en-GB" baseline="0" noProof="0" dirty="0"/>
              <a:t>2,0 l canister	=&gt; 2 X </a:t>
            </a:r>
            <a:r>
              <a:rPr lang="en-GB" noProof="0" dirty="0"/>
              <a:t>30</a:t>
            </a:r>
            <a:r>
              <a:rPr lang="en-GB" baseline="0" noProof="0" dirty="0"/>
              <a:t> g</a:t>
            </a:r>
          </a:p>
          <a:p>
            <a:endParaRPr lang="en-GB" baseline="0" noProof="0" dirty="0"/>
          </a:p>
          <a:p>
            <a:r>
              <a:rPr lang="en-GB" baseline="0" noProof="0" dirty="0"/>
              <a:t>The pressure relief valve prevents an non-physiological pressure for example during coughing. It opens &gt;20 </a:t>
            </a:r>
            <a:r>
              <a:rPr lang="en-GB" baseline="0" noProof="0" dirty="0" err="1"/>
              <a:t>cmH</a:t>
            </a:r>
            <a:r>
              <a:rPr lang="en-GB" baseline="-25000" noProof="0" dirty="0" err="1"/>
              <a:t>2</a:t>
            </a:r>
            <a:r>
              <a:rPr lang="en-GB" baseline="0" noProof="0" dirty="0" err="1"/>
              <a:t>O</a:t>
            </a:r>
            <a:endParaRPr lang="en-GB" baseline="0" noProof="0" dirty="0"/>
          </a:p>
        </p:txBody>
      </p:sp>
      <p:sp>
        <p:nvSpPr>
          <p:cNvPr id="5" name="Datumsplatzhalter 4"/>
          <p:cNvSpPr>
            <a:spLocks noGrp="1"/>
          </p:cNvSpPr>
          <p:nvPr>
            <p:ph type="dt" idx="11"/>
          </p:nvPr>
        </p:nvSpPr>
        <p:spPr/>
        <p:txBody>
          <a:bodyPr/>
          <a:lstStyle/>
          <a:p>
            <a:pPr>
              <a:defRPr/>
            </a:pPr>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a:t>Attach tubing</a:t>
            </a:r>
            <a:r>
              <a:rPr lang="en-GB" noProof="0" dirty="0"/>
              <a:t>: Make sure</a:t>
            </a:r>
            <a:r>
              <a:rPr lang="en-GB" baseline="0" noProof="0" dirty="0"/>
              <a:t> you attach the connector of the tubing horizontally. For hygienic reason leave the patient connector in the internal bag.</a:t>
            </a:r>
          </a:p>
          <a:p>
            <a:endParaRPr lang="en-GB" baseline="0" noProof="0" dirty="0"/>
          </a:p>
          <a:p>
            <a:r>
              <a:rPr lang="en-GB" b="1" baseline="0" noProof="0" dirty="0"/>
              <a:t>Attach canister</a:t>
            </a:r>
            <a:r>
              <a:rPr lang="en-GB" b="0" baseline="0" noProof="0" dirty="0"/>
              <a:t>: Insert bottom of the canister first, than snap top of canister in place till you hear a click. </a:t>
            </a:r>
            <a:endParaRPr lang="en-GB" b="1" noProof="0" dirty="0"/>
          </a:p>
        </p:txBody>
      </p:sp>
      <p:sp>
        <p:nvSpPr>
          <p:cNvPr id="5" name="Datumsplatzhalter 4"/>
          <p:cNvSpPr>
            <a:spLocks noGrp="1"/>
          </p:cNvSpPr>
          <p:nvPr>
            <p:ph type="dt" idx="11"/>
          </p:nvPr>
        </p:nvSpPr>
        <p:spPr/>
        <p:txBody>
          <a:bodyPr/>
          <a:lstStyle/>
          <a:p>
            <a:pPr>
              <a:defRPr/>
            </a:pPr>
            <a:endParaRPr lang="de-DE"/>
          </a:p>
        </p:txBody>
      </p:sp>
    </p:spTree>
    <p:extLst>
      <p:ext uri="{BB962C8B-B14F-4D97-AF65-F5344CB8AC3E}">
        <p14:creationId xmlns:p14="http://schemas.microsoft.com/office/powerpoint/2010/main" val="2035178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pPr>
              <a:defRPr/>
            </a:pPr>
            <a:endParaRPr lang="de-DE"/>
          </a:p>
        </p:txBody>
      </p:sp>
    </p:spTree>
    <p:extLst>
      <p:ext uri="{BB962C8B-B14F-4D97-AF65-F5344CB8AC3E}">
        <p14:creationId xmlns:p14="http://schemas.microsoft.com/office/powerpoint/2010/main" val="401674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a:noFill/>
          <a:ln/>
        </p:spPr>
        <p:txBody>
          <a:bodyPr/>
          <a:lstStyle/>
          <a:p>
            <a:pPr eaLnBrk="1" hangingPunct="1"/>
            <a:r>
              <a:rPr lang="en-GB" noProof="0" dirty="0">
                <a:latin typeface="Arial" pitchFamily="34" charset="0"/>
                <a:cs typeface="Arial" pitchFamily="34" charset="0"/>
              </a:rPr>
              <a:t>More</a:t>
            </a:r>
            <a:r>
              <a:rPr lang="en-GB" baseline="0" noProof="0" dirty="0">
                <a:latin typeface="Arial" pitchFamily="34" charset="0"/>
                <a:cs typeface="Arial" pitchFamily="34" charset="0"/>
              </a:rPr>
              <a:t> advantages:</a:t>
            </a:r>
          </a:p>
          <a:p>
            <a:pPr eaLnBrk="1" hangingPunct="1"/>
            <a:r>
              <a:rPr lang="en-GB" baseline="0" noProof="0" dirty="0" err="1">
                <a:latin typeface="Arial" pitchFamily="34" charset="0"/>
                <a:cs typeface="Arial" pitchFamily="34" charset="0"/>
              </a:rPr>
              <a:t>Thopaz</a:t>
            </a:r>
            <a:r>
              <a:rPr lang="en-GB" baseline="0" noProof="0" dirty="0">
                <a:latin typeface="Arial" pitchFamily="34" charset="0"/>
                <a:cs typeface="Arial" pitchFamily="34" charset="0"/>
              </a:rPr>
              <a:t>+ is a clean and closed system =&gt; If system tips over, maximal a canister change is needed. No replacement of the tubing.</a:t>
            </a:r>
          </a:p>
          <a:p>
            <a:pPr eaLnBrk="1" hangingPunct="1"/>
            <a:r>
              <a:rPr lang="en-GB" baseline="0" noProof="0" dirty="0">
                <a:latin typeface="Arial" pitchFamily="34" charset="0"/>
                <a:cs typeface="Arial" pitchFamily="34" charset="0"/>
              </a:rPr>
              <a:t>Choose in the settings the pressure unit you would like to work with.</a:t>
            </a:r>
            <a:endParaRPr lang="en-GB" noProof="0" dirty="0">
              <a:latin typeface="Arial" pitchFamily="34" charset="0"/>
              <a:cs typeface="Arial" pitchFamily="34" charset="0"/>
            </a:endParaRPr>
          </a:p>
          <a:p>
            <a:pPr eaLnBrk="1" hangingPunct="1"/>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Thopaz</a:t>
            </a:r>
            <a:r>
              <a:rPr lang="en-GB" dirty="0"/>
              <a:t>+ is operating</a:t>
            </a:r>
            <a:r>
              <a:rPr lang="en-GB" baseline="0" dirty="0"/>
              <a:t> with a lithium battery. It cannot get overloaded. For the accuracy of the fluid measurement, Medela recommends to use the device always if possible on the </a:t>
            </a:r>
            <a:r>
              <a:rPr lang="en-GB" baseline="0" noProof="0" dirty="0" err="1"/>
              <a:t>Thopaz</a:t>
            </a:r>
            <a:r>
              <a:rPr lang="en-GB" baseline="0" noProof="0" dirty="0"/>
              <a:t> docking station. </a:t>
            </a:r>
            <a:endParaRPr lang="en-GB" noProof="0" dirty="0"/>
          </a:p>
        </p:txBody>
      </p:sp>
      <p:sp>
        <p:nvSpPr>
          <p:cNvPr id="5" name="Datumsplatzhalter 4"/>
          <p:cNvSpPr>
            <a:spLocks noGrp="1"/>
          </p:cNvSpPr>
          <p:nvPr>
            <p:ph type="dt" idx="11"/>
          </p:nvPr>
        </p:nvSpPr>
        <p:spPr/>
        <p:txBody>
          <a:bodyPr/>
          <a:lstStyle/>
          <a:p>
            <a:pPr>
              <a:defRPr/>
            </a:pPr>
            <a:endParaRPr lang="de-DE"/>
          </a:p>
        </p:txBody>
      </p:sp>
    </p:spTree>
    <p:extLst>
      <p:ext uri="{BB962C8B-B14F-4D97-AF65-F5344CB8AC3E}">
        <p14:creationId xmlns:p14="http://schemas.microsoft.com/office/powerpoint/2010/main" val="4084261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a:t>Warnings</a:t>
            </a:r>
            <a:r>
              <a:rPr lang="en-GB" noProof="0" dirty="0"/>
              <a:t>: Canister full, Battery low, USB connection not permitted, Standby, Temperature too high, Canister change</a:t>
            </a:r>
            <a:r>
              <a:rPr lang="en-GB" baseline="0" noProof="0" dirty="0"/>
              <a:t> detected, Fluid level sensor out of order.</a:t>
            </a:r>
          </a:p>
          <a:p>
            <a:endParaRPr lang="en-GB" baseline="0" noProof="0" dirty="0"/>
          </a:p>
          <a:p>
            <a:r>
              <a:rPr lang="en-GB" b="1" baseline="0" noProof="0" dirty="0"/>
              <a:t>Alarms</a:t>
            </a:r>
            <a:r>
              <a:rPr lang="en-GB" baseline="0" noProof="0" dirty="0"/>
              <a:t>: Leak in system, Tubing clogged, Battery empty, </a:t>
            </a:r>
            <a:r>
              <a:rPr lang="en-GB" baseline="0" noProof="0" dirty="0" err="1"/>
              <a:t>Selftest</a:t>
            </a:r>
            <a:r>
              <a:rPr lang="en-GB" baseline="0" noProof="0" dirty="0"/>
              <a:t> failed, Filter clogged, </a:t>
            </a:r>
            <a:r>
              <a:rPr lang="en-GB" baseline="0" noProof="0" dirty="0" err="1"/>
              <a:t>Thopaz</a:t>
            </a:r>
            <a:r>
              <a:rPr lang="en-GB" baseline="0" noProof="0" dirty="0"/>
              <a:t>+ overheated, Fluid alarm</a:t>
            </a:r>
            <a:endParaRPr lang="en-GB" noProof="0" dirty="0"/>
          </a:p>
        </p:txBody>
      </p:sp>
      <p:sp>
        <p:nvSpPr>
          <p:cNvPr id="5" name="Datumsplatzhalter 4"/>
          <p:cNvSpPr>
            <a:spLocks noGrp="1"/>
          </p:cNvSpPr>
          <p:nvPr>
            <p:ph type="dt" idx="11"/>
          </p:nvPr>
        </p:nvSpPr>
        <p:spPr/>
        <p:txBody>
          <a:bodyPr/>
          <a:lstStyle/>
          <a:p>
            <a:pPr>
              <a:defRPr/>
            </a:pPr>
            <a:endParaRPr lang="de-DE"/>
          </a:p>
        </p:txBody>
      </p:sp>
    </p:spTree>
    <p:extLst>
      <p:ext uri="{BB962C8B-B14F-4D97-AF65-F5344CB8AC3E}">
        <p14:creationId xmlns:p14="http://schemas.microsoft.com/office/powerpoint/2010/main" val="11755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en-GB" noProof="0" dirty="0"/>
              <a:t>The air leak is</a:t>
            </a:r>
            <a:r>
              <a:rPr lang="en-GB" baseline="0" noProof="0" dirty="0"/>
              <a:t> the evacuated air from the patient</a:t>
            </a:r>
          </a:p>
          <a:p>
            <a:pPr marL="171450" indent="-171450">
              <a:buFont typeface="Arial" pitchFamily="34" charset="0"/>
              <a:buChar char="•"/>
            </a:pPr>
            <a:r>
              <a:rPr lang="en-GB" baseline="0" noProof="0" dirty="0"/>
              <a:t>Objective and comparable data's are helping for therapeutic decisions</a:t>
            </a:r>
            <a:endParaRPr lang="en-GB" noProof="0" dirty="0"/>
          </a:p>
          <a:p>
            <a:pPr marL="0" indent="0">
              <a:buFont typeface="Symbol"/>
              <a:buNone/>
            </a:pPr>
            <a:endParaRPr lang="en-GB" noProof="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noProof="0" dirty="0">
                <a:solidFill>
                  <a:schemeClr val="tx1"/>
                </a:solidFill>
                <a:latin typeface="+mn-lt"/>
                <a:ea typeface="+mn-ea"/>
                <a:cs typeface="+mn-cs"/>
              </a:rPr>
              <a:t>– Three different air leak history graphs are available (24 h / 1000 ml/min, 24 h / 100 ml/min and 72 h / </a:t>
            </a:r>
            <a:r>
              <a:rPr lang="en-GB" sz="1200" b="0" i="0" u="none" strike="noStrike" kern="1200" baseline="0" noProof="0" dirty="0" err="1">
                <a:solidFill>
                  <a:schemeClr val="tx1"/>
                </a:solidFill>
                <a:latin typeface="+mn-lt"/>
                <a:ea typeface="+mn-ea"/>
                <a:cs typeface="+mn-cs"/>
              </a:rPr>
              <a:t>autoscale</a:t>
            </a:r>
            <a:r>
              <a:rPr lang="en-GB" sz="1200" b="0" i="0" u="none" strike="noStrike" kern="1200" baseline="0" noProof="0" dirty="0">
                <a:solidFill>
                  <a:schemeClr val="tx1"/>
                </a:solidFill>
                <a:latin typeface="+mn-lt"/>
                <a:ea typeface="+mn-ea"/>
                <a:cs typeface="+mn-cs"/>
              </a:rPr>
              <a:t>. There is additionally a catheter check on page 4/4 (see information later)</a:t>
            </a:r>
          </a:p>
          <a:p>
            <a:r>
              <a:rPr lang="en-GB" sz="1200" b="0" i="0" u="none" strike="noStrike" kern="1200" baseline="0" noProof="0" dirty="0">
                <a:solidFill>
                  <a:schemeClr val="tx1"/>
                </a:solidFill>
                <a:latin typeface="+mn-lt"/>
                <a:ea typeface="+mn-ea"/>
                <a:cs typeface="+mn-cs"/>
              </a:rPr>
              <a:t>– History data get updated every 10 minutes.</a:t>
            </a:r>
          </a:p>
          <a:p>
            <a:r>
              <a:rPr lang="en-GB" sz="1200" b="0" i="0" u="none" strike="noStrike" kern="1200" baseline="0" noProof="0" dirty="0">
                <a:solidFill>
                  <a:schemeClr val="tx1"/>
                </a:solidFill>
                <a:latin typeface="+mn-lt"/>
                <a:ea typeface="+mn-ea"/>
                <a:cs typeface="+mn-cs"/>
              </a:rPr>
              <a:t>– To scroll through history graphs press „Next“.</a:t>
            </a:r>
          </a:p>
          <a:p>
            <a:r>
              <a:rPr lang="en-GB" sz="1200" b="0" i="0" u="none" strike="noStrike" kern="1200" baseline="0" noProof="0" dirty="0">
                <a:solidFill>
                  <a:schemeClr val="tx1"/>
                </a:solidFill>
                <a:latin typeface="+mn-lt"/>
                <a:ea typeface="+mn-ea"/>
                <a:cs typeface="+mn-cs"/>
              </a:rPr>
              <a:t>– Getting back to the main screen press „Back“.</a:t>
            </a:r>
          </a:p>
          <a:p>
            <a:r>
              <a:rPr lang="en-GB" sz="1200" b="0" i="0" u="none" strike="noStrike" kern="1200" baseline="0" noProof="0" dirty="0">
                <a:solidFill>
                  <a:schemeClr val="tx1"/>
                </a:solidFill>
                <a:latin typeface="+mn-lt"/>
                <a:ea typeface="+mn-ea"/>
                <a:cs typeface="+mn-cs"/>
              </a:rPr>
              <a:t>– </a:t>
            </a:r>
            <a:r>
              <a:rPr lang="en-GB" sz="1200" b="0" i="0" u="none" strike="noStrike" kern="1200" baseline="0" noProof="0" dirty="0" err="1">
                <a:solidFill>
                  <a:schemeClr val="tx1"/>
                </a:solidFill>
                <a:latin typeface="+mn-lt"/>
                <a:ea typeface="+mn-ea"/>
                <a:cs typeface="+mn-cs"/>
              </a:rPr>
              <a:t>Autoscale</a:t>
            </a:r>
            <a:r>
              <a:rPr lang="en-GB" sz="1200" b="0" i="0" u="none" strike="noStrike" kern="1200" baseline="0" noProof="0" dirty="0">
                <a:solidFill>
                  <a:schemeClr val="tx1"/>
                </a:solidFill>
                <a:latin typeface="+mn-lt"/>
                <a:ea typeface="+mn-ea"/>
                <a:cs typeface="+mn-cs"/>
              </a:rPr>
              <a:t>: Automatic adaption of the ml/min scale by the largest measured air leak in the graph – 100 / 1000 / 2000 / 3000 / 4000 / 5000 ml/min</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  Air leaks between 0 and 1000 ml/min are displayed in 10 ml steps.</a:t>
            </a:r>
          </a:p>
          <a:p>
            <a:r>
              <a:rPr lang="en-GB" sz="1200" b="0" i="0" u="none" strike="noStrike" kern="1200" baseline="0" noProof="0" dirty="0">
                <a:solidFill>
                  <a:schemeClr val="tx1"/>
                </a:solidFill>
                <a:latin typeface="+mn-lt"/>
                <a:ea typeface="+mn-ea"/>
                <a:cs typeface="+mn-cs"/>
              </a:rPr>
              <a:t>–  Air leaks higher than 1000 ml/min are displayed 100 ml steps.</a:t>
            </a:r>
          </a:p>
          <a:p>
            <a:endParaRPr lang="en-GB" sz="1200" b="0" i="0" u="none" strike="noStrike" kern="1200" baseline="0" noProof="0" dirty="0">
              <a:solidFill>
                <a:schemeClr val="tx1"/>
              </a:solidFill>
              <a:latin typeface="+mn-lt"/>
              <a:ea typeface="+mn-ea"/>
              <a:cs typeface="+mn-cs"/>
            </a:endParaRPr>
          </a:p>
          <a:p>
            <a:endParaRPr lang="en-GB" sz="1200" b="0" i="0" u="none" strike="noStrike" kern="1200" baseline="0" noProof="0" dirty="0">
              <a:solidFill>
                <a:schemeClr val="tx1"/>
              </a:solidFill>
              <a:latin typeface="+mn-lt"/>
              <a:ea typeface="+mn-ea"/>
              <a:cs typeface="+mn-cs"/>
            </a:endParaRPr>
          </a:p>
          <a:p>
            <a:endParaRPr lang="en-GB" sz="1200" b="0" i="0" u="none" strike="noStrike" kern="1200" baseline="0" noProof="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p:txBody>
      </p:sp>
      <p:sp>
        <p:nvSpPr>
          <p:cNvPr id="5" name="Datumsplatzhalter 4"/>
          <p:cNvSpPr>
            <a:spLocks noGrp="1"/>
          </p:cNvSpPr>
          <p:nvPr>
            <p:ph type="dt" idx="11"/>
          </p:nvPr>
        </p:nvSpPr>
        <p:spPr/>
        <p:txBody>
          <a:bodyPr/>
          <a:lstStyle/>
          <a:p>
            <a:pPr>
              <a:defRPr/>
            </a:pPr>
            <a:endParaRPr lang="de-DE"/>
          </a:p>
        </p:txBody>
      </p:sp>
    </p:spTree>
    <p:extLst>
      <p:ext uri="{BB962C8B-B14F-4D97-AF65-F5344CB8AC3E}">
        <p14:creationId xmlns:p14="http://schemas.microsoft.com/office/powerpoint/2010/main" val="210095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The double lumen system allows </a:t>
            </a:r>
            <a:r>
              <a:rPr lang="en-GB" noProof="0" dirty="0" err="1"/>
              <a:t>Thopaz</a:t>
            </a:r>
            <a:r>
              <a:rPr lang="en-GB" noProof="0" dirty="0"/>
              <a:t>+ to apply the required</a:t>
            </a:r>
            <a:r>
              <a:rPr lang="en-GB" baseline="0" noProof="0" dirty="0"/>
              <a:t> negative pressure close to the patient‘s chest. Therefore siphons and water columns in the tube are having no influence on the pressure in the pleural, </a:t>
            </a:r>
            <a:r>
              <a:rPr lang="en-GB" baseline="0" noProof="0" dirty="0" err="1"/>
              <a:t>mediastinal</a:t>
            </a:r>
            <a:r>
              <a:rPr lang="en-GB" baseline="0" noProof="0" dirty="0"/>
              <a:t> or pericardial cavity.</a:t>
            </a:r>
          </a:p>
          <a:p>
            <a:endParaRPr lang="de-CH" baseline="0" noProof="0" dirty="0"/>
          </a:p>
          <a:p>
            <a:r>
              <a:rPr lang="en-GB" baseline="0" noProof="0" dirty="0" err="1"/>
              <a:t>Thopaz</a:t>
            </a:r>
            <a:r>
              <a:rPr lang="en-GB" baseline="0" noProof="0" dirty="0"/>
              <a:t>+ recognizes pressure differences caused by in- and exhaling. Within these pressure differences </a:t>
            </a:r>
            <a:r>
              <a:rPr lang="en-GB" baseline="0" noProof="0" dirty="0" err="1"/>
              <a:t>Thopaz</a:t>
            </a:r>
            <a:r>
              <a:rPr lang="en-GB" baseline="0" noProof="0" dirty="0"/>
              <a:t>+ just monitors and does not interfere actively. </a:t>
            </a:r>
            <a:endParaRPr lang="en-GB" noProof="0" dirty="0"/>
          </a:p>
        </p:txBody>
      </p:sp>
      <p:sp>
        <p:nvSpPr>
          <p:cNvPr id="5" name="Datumsplatzhalter 4"/>
          <p:cNvSpPr>
            <a:spLocks noGrp="1"/>
          </p:cNvSpPr>
          <p:nvPr>
            <p:ph type="dt" idx="11"/>
          </p:nvPr>
        </p:nvSpPr>
        <p:spPr/>
        <p:txBody>
          <a:bodyPr/>
          <a:lstStyle/>
          <a:p>
            <a:pPr>
              <a:defRPr/>
            </a:pPr>
            <a:endParaRPr lang="de-DE"/>
          </a:p>
        </p:txBody>
      </p:sp>
    </p:spTree>
    <p:extLst>
      <p:ext uri="{BB962C8B-B14F-4D97-AF65-F5344CB8AC3E}">
        <p14:creationId xmlns:p14="http://schemas.microsoft.com/office/powerpoint/2010/main" val="210228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noProof="0" dirty="0" err="1">
                <a:solidFill>
                  <a:schemeClr val="tx1"/>
                </a:solidFill>
                <a:latin typeface="+mn-lt"/>
                <a:ea typeface="+mn-ea"/>
                <a:cs typeface="+mn-cs"/>
              </a:rPr>
              <a:t>Thopaz</a:t>
            </a:r>
            <a:r>
              <a:rPr lang="en-GB" sz="1200" b="0" i="0" u="none" strike="noStrike" kern="1200" baseline="0" noProof="0" dirty="0">
                <a:solidFill>
                  <a:schemeClr val="tx1"/>
                </a:solidFill>
                <a:latin typeface="+mn-lt"/>
                <a:ea typeface="+mn-ea"/>
                <a:cs typeface="+mn-cs"/>
              </a:rPr>
              <a:t>+ detects the fluid amount in the canister by a level sensor in the device. Therefore </a:t>
            </a:r>
            <a:r>
              <a:rPr lang="en-GB" sz="1200" b="0" i="0" u="none" strike="noStrike" kern="1200" baseline="0" noProof="0" dirty="0" err="1">
                <a:solidFill>
                  <a:schemeClr val="tx1"/>
                </a:solidFill>
                <a:latin typeface="+mn-lt"/>
                <a:ea typeface="+mn-ea"/>
                <a:cs typeface="+mn-cs"/>
              </a:rPr>
              <a:t>Thopaz</a:t>
            </a:r>
            <a:r>
              <a:rPr lang="en-GB" sz="1200" b="0" i="0" u="none" strike="noStrike" kern="1200" baseline="0" noProof="0" dirty="0">
                <a:solidFill>
                  <a:schemeClr val="tx1"/>
                </a:solidFill>
                <a:latin typeface="+mn-lt"/>
                <a:ea typeface="+mn-ea"/>
                <a:cs typeface="+mn-cs"/>
              </a:rPr>
              <a:t>+ needs to stay with a tolerance of 10 ° out of axis upright and the canister must contain a minimal fluid amount of: 25 ml in a 0.3 l canister, 50 ml in a 0.8 l canister and 150 ml in a 2.0 l canister. If these conditions are not fulfilled the fluid values appear in grey with a crossed out fluid symbol. Additionally a </a:t>
            </a:r>
            <a:r>
              <a:rPr lang="en-GB" sz="1200" b="0" i="0" u="none" strike="noStrike" kern="1200" baseline="0" noProof="0" dirty="0" err="1">
                <a:solidFill>
                  <a:schemeClr val="tx1"/>
                </a:solidFill>
                <a:latin typeface="+mn-lt"/>
                <a:ea typeface="+mn-ea"/>
                <a:cs typeface="+mn-cs"/>
              </a:rPr>
              <a:t>Thopaz</a:t>
            </a:r>
            <a:r>
              <a:rPr lang="en-GB" sz="1200" b="0" i="0" u="none" strike="noStrike" kern="1200" baseline="0" noProof="0" dirty="0">
                <a:solidFill>
                  <a:schemeClr val="tx1"/>
                </a:solidFill>
                <a:latin typeface="+mn-lt"/>
                <a:ea typeface="+mn-ea"/>
                <a:cs typeface="+mn-cs"/>
              </a:rPr>
              <a:t>+ out of axis symbol or a </a:t>
            </a:r>
            <a:r>
              <a:rPr lang="en-GB" sz="1200" b="0" i="0" u="none" strike="noStrike" kern="1200" baseline="0" noProof="0" dirty="0" err="1">
                <a:solidFill>
                  <a:schemeClr val="tx1"/>
                </a:solidFill>
                <a:latin typeface="+mn-lt"/>
                <a:ea typeface="+mn-ea"/>
                <a:cs typeface="+mn-cs"/>
              </a:rPr>
              <a:t>Thopaz</a:t>
            </a:r>
            <a:r>
              <a:rPr lang="en-GB" sz="1200" b="0" i="0" u="none" strike="noStrike" kern="1200" baseline="0" noProof="0" dirty="0">
                <a:solidFill>
                  <a:schemeClr val="tx1"/>
                </a:solidFill>
                <a:latin typeface="+mn-lt"/>
                <a:ea typeface="+mn-ea"/>
                <a:cs typeface="+mn-cs"/>
              </a:rPr>
              <a:t>+ not enough fluid symbol appears on the action bar. No additional fluid can be measured in this status. The grey fluid values show the last measured fluid values.</a:t>
            </a:r>
          </a:p>
          <a:p>
            <a:endParaRPr lang="en-GB" sz="1200" b="0" i="0" u="none" strike="noStrike" kern="1200" baseline="0" noProof="0" dirty="0">
              <a:solidFill>
                <a:schemeClr val="tx1"/>
              </a:solidFill>
              <a:latin typeface="+mn-lt"/>
              <a:ea typeface="+mn-ea"/>
              <a:cs typeface="+mn-cs"/>
            </a:endParaRPr>
          </a:p>
          <a:p>
            <a:endParaRPr lang="en-GB" sz="1200" b="0" i="0" u="none" strike="noStrike" kern="1200" baseline="0" noProof="0" dirty="0">
              <a:solidFill>
                <a:schemeClr val="tx1"/>
              </a:solidFill>
              <a:latin typeface="+mn-lt"/>
              <a:ea typeface="+mn-ea"/>
              <a:cs typeface="+mn-cs"/>
            </a:endParaRPr>
          </a:p>
          <a:p>
            <a:pPr marL="0" indent="0">
              <a:buFontTx/>
              <a:buNone/>
            </a:pPr>
            <a:r>
              <a:rPr lang="en-GB" sz="1200" b="0" i="0" u="none" strike="noStrike" kern="1200" baseline="0" noProof="0" dirty="0">
                <a:solidFill>
                  <a:schemeClr val="tx1"/>
                </a:solidFill>
                <a:latin typeface="+mn-lt"/>
                <a:ea typeface="+mn-ea"/>
                <a:cs typeface="+mn-cs"/>
              </a:rPr>
              <a:t>Three different fluid history graphs are available: 6 h / </a:t>
            </a:r>
            <a:r>
              <a:rPr lang="en-GB" sz="1200" b="0" i="0" u="none" strike="noStrike" kern="1200" baseline="0" noProof="0" dirty="0" err="1">
                <a:solidFill>
                  <a:schemeClr val="tx1"/>
                </a:solidFill>
                <a:latin typeface="+mn-lt"/>
                <a:ea typeface="+mn-ea"/>
                <a:cs typeface="+mn-cs"/>
              </a:rPr>
              <a:t>autoscale</a:t>
            </a:r>
            <a:r>
              <a:rPr lang="en-GB" sz="1200" b="0" i="0" u="none" strike="noStrike" kern="1200" baseline="0" noProof="0" dirty="0">
                <a:solidFill>
                  <a:schemeClr val="tx1"/>
                </a:solidFill>
                <a:latin typeface="+mn-lt"/>
                <a:ea typeface="+mn-ea"/>
                <a:cs typeface="+mn-cs"/>
              </a:rPr>
              <a:t>, 24 h / 100 ml and 72 h / </a:t>
            </a:r>
            <a:r>
              <a:rPr lang="en-GB" sz="1200" b="0" i="0" u="none" strike="noStrike" kern="1200" baseline="0" noProof="0" dirty="0" err="1">
                <a:solidFill>
                  <a:schemeClr val="tx1"/>
                </a:solidFill>
                <a:latin typeface="+mn-lt"/>
                <a:ea typeface="+mn-ea"/>
                <a:cs typeface="+mn-cs"/>
              </a:rPr>
              <a:t>autoscale</a:t>
            </a:r>
            <a:r>
              <a:rPr lang="en-GB" sz="1200" b="0" i="0" u="none" strike="noStrike" kern="1200" baseline="0" noProof="0" dirty="0">
                <a:solidFill>
                  <a:schemeClr val="tx1"/>
                </a:solidFill>
                <a:latin typeface="+mn-lt"/>
                <a:ea typeface="+mn-ea"/>
                <a:cs typeface="+mn-cs"/>
              </a:rPr>
              <a:t>. The 6 h and 24 h hours scale show how much fluid got collected from each previous hour. The 72 h scale is showing the total collected fluid amount from the therapy.</a:t>
            </a:r>
          </a:p>
          <a:p>
            <a:pPr marL="0" indent="0">
              <a:buFontTx/>
              <a:buNone/>
            </a:pPr>
            <a:endParaRPr lang="en-GB" sz="1200" b="0" i="0" u="none" strike="noStrike" kern="1200" baseline="0" noProof="0" dirty="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noProof="0" dirty="0">
                <a:solidFill>
                  <a:schemeClr val="tx1"/>
                </a:solidFill>
                <a:latin typeface="+mn-lt"/>
                <a:ea typeface="+mn-ea"/>
                <a:cs typeface="+mn-cs"/>
              </a:rPr>
              <a:t>– </a:t>
            </a:r>
            <a:r>
              <a:rPr lang="en-GB" sz="1200" b="0" i="0" u="none" strike="noStrike" kern="1200" baseline="0" noProof="0" dirty="0" err="1">
                <a:solidFill>
                  <a:schemeClr val="tx1"/>
                </a:solidFill>
                <a:latin typeface="+mn-lt"/>
                <a:ea typeface="+mn-ea"/>
                <a:cs typeface="+mn-cs"/>
              </a:rPr>
              <a:t>Autoscale</a:t>
            </a:r>
            <a:r>
              <a:rPr lang="en-GB" sz="1200" b="0" i="0" u="none" strike="noStrike" kern="1200" baseline="0" noProof="0" dirty="0">
                <a:solidFill>
                  <a:schemeClr val="tx1"/>
                </a:solidFill>
                <a:latin typeface="+mn-lt"/>
                <a:ea typeface="+mn-ea"/>
                <a:cs typeface="+mn-cs"/>
              </a:rPr>
              <a:t>: Automatic adaption of the ml scale by the largest measured fluid value in the graph</a:t>
            </a:r>
          </a:p>
          <a:p>
            <a:pPr marL="0" indent="0">
              <a:buFontTx/>
              <a:buNone/>
            </a:pPr>
            <a:endParaRPr lang="en-GB" sz="1200" b="0" i="0" u="none" strike="noStrike" kern="1200" baseline="0" noProof="0" dirty="0">
              <a:solidFill>
                <a:schemeClr val="tx1"/>
              </a:solidFill>
              <a:latin typeface="+mn-lt"/>
              <a:ea typeface="+mn-ea"/>
              <a:cs typeface="+mn-cs"/>
            </a:endParaRPr>
          </a:p>
          <a:p>
            <a:pPr marL="0" indent="0">
              <a:buFontTx/>
              <a:buNone/>
            </a:pPr>
            <a:endParaRPr lang="de-DE" sz="1200" b="0" i="0" u="none" strike="noStrike" kern="1200" baseline="0" dirty="0">
              <a:solidFill>
                <a:schemeClr val="tx1"/>
              </a:solidFill>
              <a:latin typeface="+mn-lt"/>
              <a:ea typeface="+mn-ea"/>
              <a:cs typeface="+mn-cs"/>
            </a:endParaRPr>
          </a:p>
        </p:txBody>
      </p:sp>
      <p:sp>
        <p:nvSpPr>
          <p:cNvPr id="5" name="Datumsplatzhalter 4"/>
          <p:cNvSpPr>
            <a:spLocks noGrp="1"/>
          </p:cNvSpPr>
          <p:nvPr>
            <p:ph type="dt" idx="11"/>
          </p:nvPr>
        </p:nvSpPr>
        <p:spPr/>
        <p:txBody>
          <a:bodyPr/>
          <a:lstStyle/>
          <a:p>
            <a:pPr>
              <a:defRPr/>
            </a:pPr>
            <a:endParaRPr lang="de-DE"/>
          </a:p>
        </p:txBody>
      </p:sp>
    </p:spTree>
    <p:extLst>
      <p:ext uri="{BB962C8B-B14F-4D97-AF65-F5344CB8AC3E}">
        <p14:creationId xmlns:p14="http://schemas.microsoft.com/office/powerpoint/2010/main" val="210095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en-GB" sz="1200" b="0" i="0" u="none" strike="noStrike" kern="1200" baseline="0" noProof="0" dirty="0" err="1">
                <a:solidFill>
                  <a:schemeClr val="tx1"/>
                </a:solidFill>
                <a:latin typeface="+mn-lt"/>
                <a:ea typeface="+mn-ea"/>
                <a:cs typeface="+mn-cs"/>
              </a:rPr>
              <a:t>Thopaz</a:t>
            </a:r>
            <a:r>
              <a:rPr lang="en-GB" sz="1200" b="0" i="0" u="none" strike="noStrike" kern="1200" baseline="0" noProof="0" dirty="0">
                <a:solidFill>
                  <a:schemeClr val="tx1"/>
                </a:solidFill>
                <a:latin typeface="+mn-lt"/>
                <a:ea typeface="+mn-ea"/>
                <a:cs typeface="+mn-cs"/>
              </a:rPr>
              <a:t>+ is measuring the fluid level with the conductivity on different canister levels. Therefore foam or a swinging </a:t>
            </a:r>
            <a:r>
              <a:rPr lang="en-GB" sz="1200" b="0" i="0" u="none" strike="noStrike" kern="1200" baseline="0" noProof="0" dirty="0" err="1">
                <a:solidFill>
                  <a:schemeClr val="tx1"/>
                </a:solidFill>
                <a:latin typeface="+mn-lt"/>
                <a:ea typeface="+mn-ea"/>
                <a:cs typeface="+mn-cs"/>
              </a:rPr>
              <a:t>Thopaz</a:t>
            </a:r>
            <a:r>
              <a:rPr lang="en-GB" sz="1200" b="0" i="0" u="none" strike="noStrike" kern="1200" baseline="0" noProof="0" dirty="0">
                <a:solidFill>
                  <a:schemeClr val="tx1"/>
                </a:solidFill>
                <a:latin typeface="+mn-lt"/>
                <a:ea typeface="+mn-ea"/>
                <a:cs typeface="+mn-cs"/>
              </a:rPr>
              <a:t>+ can impact the fluid measurement. After a patient movement it is recommended to wait 10 – 15 minutes for accruing an accurate fluid measurement</a:t>
            </a:r>
            <a:r>
              <a:rPr lang="de-CH" sz="1200" b="0" i="0" u="none" strike="noStrike" kern="1200" baseline="0" noProof="0" dirty="0">
                <a:solidFill>
                  <a:schemeClr val="tx1"/>
                </a:solidFill>
                <a:latin typeface="+mn-lt"/>
                <a:ea typeface="+mn-ea"/>
                <a:cs typeface="+mn-cs"/>
              </a:rPr>
              <a:t>.  </a:t>
            </a:r>
            <a:endParaRPr lang="en-GB" sz="1200" b="0" i="0" u="none" strike="noStrike" kern="1200" baseline="0" noProof="0" dirty="0">
              <a:solidFill>
                <a:schemeClr val="tx1"/>
              </a:solidFill>
              <a:latin typeface="+mn-lt"/>
              <a:ea typeface="+mn-ea"/>
              <a:cs typeface="+mn-cs"/>
            </a:endParaRPr>
          </a:p>
          <a:p>
            <a:pPr marL="0" indent="0">
              <a:buFontTx/>
              <a:buNone/>
            </a:pPr>
            <a:endParaRPr lang="de-DE" sz="1200" b="0" i="0" u="none" strike="noStrike" kern="1200" baseline="0" dirty="0">
              <a:solidFill>
                <a:schemeClr val="tx1"/>
              </a:solidFill>
              <a:latin typeface="+mn-lt"/>
              <a:ea typeface="+mn-ea"/>
              <a:cs typeface="+mn-cs"/>
            </a:endParaRPr>
          </a:p>
        </p:txBody>
      </p:sp>
      <p:sp>
        <p:nvSpPr>
          <p:cNvPr id="5" name="Datumsplatzhalter 4"/>
          <p:cNvSpPr>
            <a:spLocks noGrp="1"/>
          </p:cNvSpPr>
          <p:nvPr>
            <p:ph type="dt" idx="11"/>
          </p:nvPr>
        </p:nvSpPr>
        <p:spPr/>
        <p:txBody>
          <a:bodyPr/>
          <a:lstStyle/>
          <a:p>
            <a:pPr>
              <a:defRPr/>
            </a:pPr>
            <a:endParaRPr lang="de-DE"/>
          </a:p>
        </p:txBody>
      </p:sp>
    </p:spTree>
    <p:extLst>
      <p:ext uri="{BB962C8B-B14F-4D97-AF65-F5344CB8AC3E}">
        <p14:creationId xmlns:p14="http://schemas.microsoft.com/office/powerpoint/2010/main" val="21009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noProof="0" dirty="0">
                <a:solidFill>
                  <a:schemeClr val="tx1"/>
                </a:solidFill>
                <a:latin typeface="+mn-lt"/>
                <a:ea typeface="+mn-ea"/>
                <a:cs typeface="+mn-cs"/>
              </a:rPr>
              <a:t>Free view on display due improved carrying holder.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noProof="0" dirty="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noProof="0" dirty="0" err="1">
                <a:solidFill>
                  <a:schemeClr val="tx1"/>
                </a:solidFill>
                <a:latin typeface="+mn-lt"/>
                <a:ea typeface="+mn-ea"/>
                <a:cs typeface="+mn-cs"/>
              </a:rPr>
              <a:t>Thopaz</a:t>
            </a:r>
            <a:r>
              <a:rPr lang="en-GB" sz="1200" b="0" i="0" u="none" strike="noStrike" kern="1200" baseline="0" noProof="0" dirty="0">
                <a:solidFill>
                  <a:schemeClr val="tx1"/>
                </a:solidFill>
                <a:latin typeface="+mn-lt"/>
                <a:ea typeface="+mn-ea"/>
                <a:cs typeface="+mn-cs"/>
              </a:rPr>
              <a:t>+ is equipped with a light sensor which enables an automatic adjustment of the brightness of the device depending on the surrounding light. So the patient does not get disturbed by night with a bright display.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noProof="0" dirty="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noProof="0" dirty="0">
                <a:solidFill>
                  <a:schemeClr val="tx1"/>
                </a:solidFill>
                <a:latin typeface="+mn-lt"/>
                <a:ea typeface="+mn-ea"/>
                <a:cs typeface="+mn-cs"/>
              </a:rPr>
              <a:t>The release button can get removed for a better cleaning of the device.</a:t>
            </a:r>
          </a:p>
          <a:p>
            <a:pPr marL="0" marR="0" indent="0" algn="l" defTabSz="457200" rtl="0" eaLnBrk="0" fontAlgn="base" latinLnBrk="0" hangingPunct="0">
              <a:lnSpc>
                <a:spcPct val="100000"/>
              </a:lnSpc>
              <a:spcBef>
                <a:spcPct val="30000"/>
              </a:spcBef>
              <a:spcAft>
                <a:spcPct val="0"/>
              </a:spcAft>
              <a:buClrTx/>
              <a:buSzTx/>
              <a:buFontTx/>
              <a:buNone/>
              <a:tabLst/>
              <a:defRPr/>
            </a:pPr>
            <a:endParaRPr lang="de-DE" sz="1200" b="0" i="0" u="none" strike="noStrike" kern="1200" baseline="0" dirty="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de-DE" sz="1200" b="0" i="0" u="none" strike="noStrike" kern="1200" baseline="0" dirty="0">
              <a:solidFill>
                <a:schemeClr val="tx1"/>
              </a:solidFill>
              <a:latin typeface="+mn-lt"/>
              <a:ea typeface="+mn-ea"/>
              <a:cs typeface="+mn-cs"/>
            </a:endParaRPr>
          </a:p>
        </p:txBody>
      </p:sp>
      <p:sp>
        <p:nvSpPr>
          <p:cNvPr id="5" name="Datumsplatzhalter 4"/>
          <p:cNvSpPr>
            <a:spLocks noGrp="1"/>
          </p:cNvSpPr>
          <p:nvPr>
            <p:ph type="dt" idx="11"/>
          </p:nvPr>
        </p:nvSpPr>
        <p:spPr/>
        <p:txBody>
          <a:bodyPr/>
          <a:lstStyle/>
          <a:p>
            <a:pPr>
              <a:defRPr/>
            </a:pPr>
            <a:endParaRPr lang="de-DE"/>
          </a:p>
        </p:txBody>
      </p:sp>
    </p:spTree>
    <p:extLst>
      <p:ext uri="{BB962C8B-B14F-4D97-AF65-F5344CB8AC3E}">
        <p14:creationId xmlns:p14="http://schemas.microsoft.com/office/powerpoint/2010/main" val="3856681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eck 3"/>
          <p:cNvSpPr>
            <a:spLocks noChangeArrowheads="1"/>
          </p:cNvSpPr>
          <p:nvPr/>
        </p:nvSpPr>
        <p:spPr bwMode="auto">
          <a:xfrm>
            <a:off x="0" y="6356350"/>
            <a:ext cx="9144000" cy="365125"/>
          </a:xfrm>
          <a:prstGeom prst="rect">
            <a:avLst/>
          </a:prstGeom>
          <a:solidFill>
            <a:srgbClr val="2E497E"/>
          </a:solidFill>
          <a:ln w="9525" algn="ctr">
            <a:noFill/>
            <a:miter lim="800000"/>
            <a:headEnd/>
            <a:tailEnd/>
          </a:ln>
        </p:spPr>
        <p:txBody>
          <a:bodyPr anchor="ctr"/>
          <a:lstStyle/>
          <a:p>
            <a:pPr algn="ctr" fontAlgn="auto">
              <a:spcBef>
                <a:spcPts val="0"/>
              </a:spcBef>
              <a:spcAft>
                <a:spcPts val="0"/>
              </a:spcAft>
              <a:buFontTx/>
              <a:buNone/>
              <a:defRPr/>
            </a:pPr>
            <a:endParaRPr lang="de-CH" sz="1800" b="0">
              <a:solidFill>
                <a:schemeClr val="lt1"/>
              </a:solidFill>
              <a:latin typeface="+mn-lt"/>
              <a:cs typeface="+mn-cs"/>
            </a:endParaRPr>
          </a:p>
        </p:txBody>
      </p:sp>
      <p:pic>
        <p:nvPicPr>
          <p:cNvPr id="5" name="Picture 25" descr="Medela_Logo"/>
          <p:cNvPicPr>
            <a:picLocks noChangeAspect="1" noChangeArrowheads="1"/>
          </p:cNvPicPr>
          <p:nvPr/>
        </p:nvPicPr>
        <p:blipFill>
          <a:blip r:embed="rId2"/>
          <a:srcRect/>
          <a:stretch>
            <a:fillRect/>
          </a:stretch>
        </p:blipFill>
        <p:spPr bwMode="auto">
          <a:xfrm>
            <a:off x="7045325" y="274638"/>
            <a:ext cx="1641475" cy="314325"/>
          </a:xfrm>
          <a:prstGeom prst="rect">
            <a:avLst/>
          </a:prstGeom>
          <a:noFill/>
          <a:ln w="9525">
            <a:noFill/>
            <a:miter lim="800000"/>
            <a:headEnd/>
            <a:tailEnd/>
          </a:ln>
        </p:spPr>
      </p:pic>
      <p:cxnSp>
        <p:nvCxnSpPr>
          <p:cNvPr id="6" name="Gerade Verbindung 5"/>
          <p:cNvCxnSpPr>
            <a:cxnSpLocks noChangeShapeType="1"/>
          </p:cNvCxnSpPr>
          <p:nvPr/>
        </p:nvCxnSpPr>
        <p:spPr bwMode="auto">
          <a:xfrm>
            <a:off x="0" y="6248400"/>
            <a:ext cx="9144000" cy="1588"/>
          </a:xfrm>
          <a:prstGeom prst="line">
            <a:avLst/>
          </a:prstGeom>
          <a:noFill/>
          <a:ln w="12700" algn="ctr">
            <a:solidFill>
              <a:srgbClr val="2E497E"/>
            </a:solidFill>
            <a:round/>
            <a:headEnd/>
            <a:tailEnd/>
          </a:ln>
          <a:effectLst>
            <a:outerShdw dist="38100" dir="2700000" algn="tl" rotWithShape="0">
              <a:srgbClr val="000000">
                <a:alpha val="42999"/>
              </a:srgbClr>
            </a:outerShdw>
          </a:effectLst>
        </p:spPr>
      </p:cxnSp>
      <p:sp>
        <p:nvSpPr>
          <p:cNvPr id="225287" name="Rectangle 7"/>
          <p:cNvSpPr>
            <a:spLocks noGrp="1" noChangeArrowheads="1"/>
          </p:cNvSpPr>
          <p:nvPr>
            <p:ph type="ctrTitle"/>
          </p:nvPr>
        </p:nvSpPr>
        <p:spPr>
          <a:xfrm>
            <a:off x="685800" y="2130425"/>
            <a:ext cx="7772400" cy="1470025"/>
          </a:xfrm>
        </p:spPr>
        <p:txBody>
          <a:bodyPr/>
          <a:lstStyle>
            <a:lvl1pPr>
              <a:defRPr b="1"/>
            </a:lvl1pPr>
          </a:lstStyle>
          <a:p>
            <a:r>
              <a:rPr lang="de-DE"/>
              <a:t>Titelmasterformat durch Klicken bearbeiten</a:t>
            </a:r>
          </a:p>
        </p:txBody>
      </p:sp>
      <p:sp>
        <p:nvSpPr>
          <p:cNvPr id="225288" name="Rectangle 8"/>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de-DE"/>
              <a:t>Formatvorlage des Untertitelmasters durch Klicken bearbeiten</a:t>
            </a:r>
          </a:p>
        </p:txBody>
      </p:sp>
      <p:sp>
        <p:nvSpPr>
          <p:cNvPr id="7" name="Datumsplatzhalter 3"/>
          <p:cNvSpPr>
            <a:spLocks noGrp="1"/>
          </p:cNvSpPr>
          <p:nvPr>
            <p:ph type="dt" sz="half" idx="10"/>
          </p:nvPr>
        </p:nvSpPr>
        <p:spPr>
          <a:xfrm>
            <a:off x="457200" y="6245225"/>
            <a:ext cx="2133600" cy="476250"/>
          </a:xfrm>
        </p:spPr>
        <p:txBody>
          <a:bodyPr/>
          <a:lstStyle>
            <a:lvl1pPr algn="l">
              <a:defRPr sz="1000">
                <a:solidFill>
                  <a:srgbClr val="FFFFFF"/>
                </a:solidFill>
                <a:latin typeface="+mn-lt"/>
                <a:cs typeface="+mn-cs"/>
              </a:defRPr>
            </a:lvl1pPr>
          </a:lstStyle>
          <a:p>
            <a:pPr>
              <a:defRPr/>
            </a:pPr>
            <a:r>
              <a:rPr lang="de-DE"/>
              <a:t>2014</a:t>
            </a:r>
            <a:endParaRPr lang="de-CH" dirty="0"/>
          </a:p>
        </p:txBody>
      </p:sp>
      <p:sp>
        <p:nvSpPr>
          <p:cNvPr id="9" name="Fußzeilenplatzhalter 8"/>
          <p:cNvSpPr>
            <a:spLocks noGrp="1"/>
          </p:cNvSpPr>
          <p:nvPr>
            <p:ph type="ftr" sz="quarter" idx="11"/>
          </p:nvPr>
        </p:nvSpPr>
        <p:spPr/>
        <p:txBody>
          <a:bodyPr/>
          <a:lstStyle/>
          <a:p>
            <a:pPr>
              <a:defRPr/>
            </a:pPr>
            <a:r>
              <a:rPr lang="de-CH"/>
              <a:t>© Medela Medizintechnik GmbH &amp; Co. Handels KG</a:t>
            </a:r>
            <a:endParaRPr lang="de-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fld id="{52202131-D322-44BE-A0AF-96F5B5F32A12}" type="datetime1">
              <a:rPr lang="de-CH" smtClean="0">
                <a:solidFill>
                  <a:prstClr val="black">
                    <a:tint val="75000"/>
                  </a:prstClr>
                </a:solidFill>
              </a:rPr>
              <a:pPr/>
              <a:t>18.03.2023</a:t>
            </a:fld>
            <a:endParaRPr lang="en-US"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DEDEE9CB-D3B9-4302-A680-0FE63CA2DA24}" type="slidenum">
              <a:rPr lang="en-US" smtClean="0">
                <a:solidFill>
                  <a:prstClr val="black">
                    <a:tint val="75000"/>
                  </a:prstClr>
                </a:solidFill>
              </a:rPr>
              <a:pPr/>
              <a:t>‹#›</a:t>
            </a:fld>
            <a:endParaRPr lang="en-US" dirty="0">
              <a:solidFill>
                <a:prstClr val="black">
                  <a:tint val="75000"/>
                </a:prstClr>
              </a:solidFill>
            </a:endParaRPr>
          </a:p>
        </p:txBody>
      </p:sp>
      <p:sp>
        <p:nvSpPr>
          <p:cNvPr id="7" name="Fußzeilenplatzhalter 10"/>
          <p:cNvSpPr>
            <a:spLocks noGrp="1"/>
          </p:cNvSpPr>
          <p:nvPr>
            <p:ph type="ftr" sz="quarter" idx="3"/>
          </p:nvPr>
        </p:nvSpPr>
        <p:spPr>
          <a:xfrm>
            <a:off x="500034" y="285728"/>
            <a:ext cx="6500858" cy="35719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Confidential</a:t>
            </a:r>
            <a:endParaRPr lang="en-US" dirty="0">
              <a:solidFill>
                <a:prstClr val="black">
                  <a:tint val="75000"/>
                </a:prstClr>
              </a:solidFill>
            </a:endParaRPr>
          </a:p>
        </p:txBody>
      </p:sp>
    </p:spTree>
    <p:extLst>
      <p:ext uri="{BB962C8B-B14F-4D97-AF65-F5344CB8AC3E}">
        <p14:creationId xmlns:p14="http://schemas.microsoft.com/office/powerpoint/2010/main" val="350967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5C99590-2042-4ED1-A6BA-BE4B7AD6E4E4}" type="datetime1">
              <a:rPr lang="de-CH" smtClean="0">
                <a:solidFill>
                  <a:prstClr val="black">
                    <a:tint val="75000"/>
                  </a:prstClr>
                </a:solidFill>
              </a:rPr>
              <a:pPr/>
              <a:t>18.03.2023</a:t>
            </a:fld>
            <a:endParaRPr lang="en-US" dirty="0">
              <a:solidFill>
                <a:prstClr val="black">
                  <a:tint val="75000"/>
                </a:prstClr>
              </a:solidFill>
            </a:endParaRPr>
          </a:p>
        </p:txBody>
      </p:sp>
      <p:sp>
        <p:nvSpPr>
          <p:cNvPr id="4" name="Foliennummernplatzhalter 3"/>
          <p:cNvSpPr>
            <a:spLocks noGrp="1"/>
          </p:cNvSpPr>
          <p:nvPr>
            <p:ph type="sldNum" sz="quarter" idx="12"/>
          </p:nvPr>
        </p:nvSpPr>
        <p:spPr/>
        <p:txBody>
          <a:bodyPr/>
          <a:lstStyle/>
          <a:p>
            <a:fld id="{DEDEE9CB-D3B9-4302-A680-0FE63CA2DA24}" type="slidenum">
              <a:rPr lang="en-US" smtClean="0">
                <a:solidFill>
                  <a:prstClr val="black">
                    <a:tint val="75000"/>
                  </a:prstClr>
                </a:solidFill>
              </a:rPr>
              <a:pPr/>
              <a:t>‹#›</a:t>
            </a:fld>
            <a:endParaRPr lang="en-US" dirty="0">
              <a:solidFill>
                <a:prstClr val="black">
                  <a:tint val="75000"/>
                </a:prstClr>
              </a:solidFill>
            </a:endParaRPr>
          </a:p>
        </p:txBody>
      </p:sp>
      <p:sp>
        <p:nvSpPr>
          <p:cNvPr id="6" name="Fußzeilenplatzhalter 10"/>
          <p:cNvSpPr>
            <a:spLocks noGrp="1"/>
          </p:cNvSpPr>
          <p:nvPr>
            <p:ph type="ftr" sz="quarter" idx="3"/>
          </p:nvPr>
        </p:nvSpPr>
        <p:spPr>
          <a:xfrm>
            <a:off x="500034" y="285728"/>
            <a:ext cx="6500858" cy="35719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Confidential</a:t>
            </a:r>
            <a:endParaRPr lang="en-US" dirty="0">
              <a:solidFill>
                <a:prstClr val="black">
                  <a:tint val="75000"/>
                </a:prstClr>
              </a:solidFill>
            </a:endParaRPr>
          </a:p>
        </p:txBody>
      </p:sp>
    </p:spTree>
    <p:extLst>
      <p:ext uri="{BB962C8B-B14F-4D97-AF65-F5344CB8AC3E}">
        <p14:creationId xmlns:p14="http://schemas.microsoft.com/office/powerpoint/2010/main" val="21786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de-DE"/>
              <a:t>2014</a:t>
            </a:r>
            <a:endParaRPr lang="de-CH" dirty="0"/>
          </a:p>
        </p:txBody>
      </p:sp>
      <p:sp>
        <p:nvSpPr>
          <p:cNvPr id="5" name="Fußzeilenplatzhalter 4"/>
          <p:cNvSpPr>
            <a:spLocks noGrp="1"/>
          </p:cNvSpPr>
          <p:nvPr>
            <p:ph type="ftr" sz="quarter" idx="11"/>
          </p:nvPr>
        </p:nvSpPr>
        <p:spPr/>
        <p:txBody>
          <a:bodyPr/>
          <a:lstStyle>
            <a:lvl1pPr>
              <a:defRPr/>
            </a:lvl1pPr>
          </a:lstStyle>
          <a:p>
            <a:pPr>
              <a:defRPr/>
            </a:pPr>
            <a:r>
              <a:rPr lang="de-CH"/>
              <a:t>© Medela Medizintechnik GmbH &amp; Co. Handels KG</a:t>
            </a:r>
          </a:p>
        </p:txBody>
      </p:sp>
      <p:sp>
        <p:nvSpPr>
          <p:cNvPr id="6" name="Titel 5"/>
          <p:cNvSpPr>
            <a:spLocks noGrp="1"/>
          </p:cNvSpPr>
          <p:nvPr>
            <p:ph type="title"/>
          </p:nvPr>
        </p:nvSpPr>
        <p:spPr/>
        <p:txBody>
          <a:bodyPr/>
          <a:lstStyle/>
          <a:p>
            <a:r>
              <a:rPr lang="de-DE"/>
              <a:t>Titelmasterformat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r>
              <a:rPr lang="de-DE"/>
              <a:t>2014</a:t>
            </a:r>
            <a:endParaRPr lang="de-CH" dirty="0"/>
          </a:p>
        </p:txBody>
      </p:sp>
      <p:sp>
        <p:nvSpPr>
          <p:cNvPr id="6" name="Fußzeilenplatzhalter 4"/>
          <p:cNvSpPr>
            <a:spLocks noGrp="1"/>
          </p:cNvSpPr>
          <p:nvPr>
            <p:ph type="ftr" sz="quarter" idx="11"/>
          </p:nvPr>
        </p:nvSpPr>
        <p:spPr/>
        <p:txBody>
          <a:bodyPr/>
          <a:lstStyle>
            <a:lvl1pPr>
              <a:defRPr/>
            </a:lvl1pPr>
          </a:lstStyle>
          <a:p>
            <a:pPr>
              <a:defRPr/>
            </a:pPr>
            <a:r>
              <a:rPr lang="de-CH"/>
              <a:t>© Medela Medizintechnik GmbH &amp; Co. Handels KG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3"/>
          <p:cNvSpPr>
            <a:spLocks noGrp="1"/>
          </p:cNvSpPr>
          <p:nvPr>
            <p:ph type="dt" sz="half" idx="10"/>
          </p:nvPr>
        </p:nvSpPr>
        <p:spPr/>
        <p:txBody>
          <a:bodyPr/>
          <a:lstStyle>
            <a:lvl1pPr>
              <a:defRPr/>
            </a:lvl1pPr>
          </a:lstStyle>
          <a:p>
            <a:pPr>
              <a:defRPr/>
            </a:pPr>
            <a:r>
              <a:rPr lang="de-DE"/>
              <a:t>2014</a:t>
            </a:r>
            <a:endParaRPr lang="de-CH" dirty="0"/>
          </a:p>
        </p:txBody>
      </p:sp>
      <p:sp>
        <p:nvSpPr>
          <p:cNvPr id="8" name="Fußzeilenplatzhalter 4"/>
          <p:cNvSpPr>
            <a:spLocks noGrp="1"/>
          </p:cNvSpPr>
          <p:nvPr>
            <p:ph type="ftr" sz="quarter" idx="11"/>
          </p:nvPr>
        </p:nvSpPr>
        <p:spPr/>
        <p:txBody>
          <a:bodyPr/>
          <a:lstStyle>
            <a:lvl1pPr>
              <a:defRPr/>
            </a:lvl1pPr>
          </a:lstStyle>
          <a:p>
            <a:pPr>
              <a:defRPr/>
            </a:pPr>
            <a:r>
              <a:rPr lang="de-CH"/>
              <a:t>© Medela Medizintechnik GmbH &amp; Co. Handels KG</a:t>
            </a:r>
          </a:p>
        </p:txBody>
      </p:sp>
      <p:sp>
        <p:nvSpPr>
          <p:cNvPr id="9" name="Titel 8"/>
          <p:cNvSpPr>
            <a:spLocks noGrp="1"/>
          </p:cNvSpPr>
          <p:nvPr>
            <p:ph type="title"/>
          </p:nvPr>
        </p:nvSpPr>
        <p:spPr/>
        <p:txBody>
          <a:bodyPr/>
          <a:lstStyle/>
          <a:p>
            <a:r>
              <a:rPr lang="de-DE"/>
              <a:t>Titelmasterformat durch Klicken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r>
              <a:rPr lang="de-DE"/>
              <a:t>2014</a:t>
            </a:r>
            <a:endParaRPr lang="de-CH" dirty="0"/>
          </a:p>
        </p:txBody>
      </p:sp>
      <p:sp>
        <p:nvSpPr>
          <p:cNvPr id="4" name="Fußzeilenplatzhalter 4"/>
          <p:cNvSpPr>
            <a:spLocks noGrp="1"/>
          </p:cNvSpPr>
          <p:nvPr>
            <p:ph type="ftr" sz="quarter" idx="11"/>
          </p:nvPr>
        </p:nvSpPr>
        <p:spPr/>
        <p:txBody>
          <a:bodyPr/>
          <a:lstStyle>
            <a:lvl1pPr>
              <a:defRPr/>
            </a:lvl1pPr>
          </a:lstStyle>
          <a:p>
            <a:pPr>
              <a:defRPr/>
            </a:pPr>
            <a:r>
              <a:rPr lang="de-CH"/>
              <a:t>© Medela Medizintechnik GmbH &amp; Co. Handels KG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DE"/>
              <a:t>2014</a:t>
            </a:r>
            <a:endParaRPr lang="de-CH" dirty="0"/>
          </a:p>
        </p:txBody>
      </p:sp>
      <p:sp>
        <p:nvSpPr>
          <p:cNvPr id="3" name="Fußzeilenplatzhalter 4"/>
          <p:cNvSpPr>
            <a:spLocks noGrp="1"/>
          </p:cNvSpPr>
          <p:nvPr>
            <p:ph type="ftr" sz="quarter" idx="11"/>
          </p:nvPr>
        </p:nvSpPr>
        <p:spPr/>
        <p:txBody>
          <a:bodyPr/>
          <a:lstStyle>
            <a:lvl1pPr>
              <a:defRPr/>
            </a:lvl1pPr>
          </a:lstStyle>
          <a:p>
            <a:pPr>
              <a:defRPr/>
            </a:pPr>
            <a:r>
              <a:rPr lang="de-CH"/>
              <a:t>© Medela Medizintechnik GmbH &amp; Co. Handels KG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71472" y="2786058"/>
            <a:ext cx="7886728" cy="1071570"/>
          </a:xfrm>
        </p:spPr>
        <p:txBody>
          <a:bodyPr/>
          <a:lstStyle>
            <a:lvl1pPr>
              <a:defRPr sz="3600"/>
            </a:lvl1pPr>
          </a:lstStyle>
          <a:p>
            <a:r>
              <a:rPr lang="de-DE"/>
              <a:t>Titelmasterformat durch Klicken bearbeiten</a:t>
            </a:r>
            <a:endParaRPr lang="en-US" dirty="0"/>
          </a:p>
        </p:txBody>
      </p:sp>
      <p:sp>
        <p:nvSpPr>
          <p:cNvPr id="3" name="Untertitel 2"/>
          <p:cNvSpPr>
            <a:spLocks noGrp="1"/>
          </p:cNvSpPr>
          <p:nvPr>
            <p:ph type="subTitle" idx="1"/>
          </p:nvPr>
        </p:nvSpPr>
        <p:spPr>
          <a:xfrm>
            <a:off x="571472" y="4071942"/>
            <a:ext cx="7929618" cy="1566858"/>
          </a:xfrm>
        </p:spPr>
        <p:txBody>
          <a:bodyPr>
            <a:normAutofit/>
          </a:bodyPr>
          <a:lstStyle>
            <a:lvl1pPr marL="0" indent="0" algn="l">
              <a:buNone/>
              <a:defRPr sz="1600">
                <a:solidFill>
                  <a:srgbClr val="6F6F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umsplatzhalter 3"/>
          <p:cNvSpPr>
            <a:spLocks noGrp="1"/>
          </p:cNvSpPr>
          <p:nvPr>
            <p:ph type="dt" sz="half" idx="10"/>
          </p:nvPr>
        </p:nvSpPr>
        <p:spPr>
          <a:xfrm>
            <a:off x="571472" y="6356350"/>
            <a:ext cx="1714512" cy="379730"/>
          </a:xfrm>
        </p:spPr>
        <p:txBody>
          <a:bodyPr/>
          <a:lstStyle/>
          <a:p>
            <a:fld id="{C1145491-FBF0-45AA-9E10-AC3E1884F64C}" type="datetime1">
              <a:rPr lang="de-CH" smtClean="0">
                <a:solidFill>
                  <a:prstClr val="black">
                    <a:tint val="75000"/>
                  </a:prstClr>
                </a:solidFill>
              </a:rPr>
              <a:pPr/>
              <a:t>18.03.2023</a:t>
            </a:fld>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DEDEE9CB-D3B9-4302-A680-0FE63CA2DA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802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solidFill>
                  <a:srgbClr val="6F6F6F"/>
                </a:solidFill>
              </a:defRPr>
            </a:lvl1pPr>
          </a:lstStyle>
          <a:p>
            <a:fld id="{1D1AC827-EA18-4B7E-AC13-1084B4FE82FD}" type="datetime1">
              <a:rPr lang="de-CH" smtClean="0"/>
              <a:pPr/>
              <a:t>18.03.2023</a:t>
            </a:fld>
            <a:endParaRPr lang="en-US" dirty="0"/>
          </a:p>
        </p:txBody>
      </p:sp>
      <p:sp>
        <p:nvSpPr>
          <p:cNvPr id="6" name="Foliennummernplatzhalter 5"/>
          <p:cNvSpPr>
            <a:spLocks noGrp="1"/>
          </p:cNvSpPr>
          <p:nvPr>
            <p:ph type="sldNum" sz="quarter" idx="12"/>
          </p:nvPr>
        </p:nvSpPr>
        <p:spPr/>
        <p:txBody>
          <a:bodyPr/>
          <a:lstStyle>
            <a:lvl1pPr>
              <a:defRPr>
                <a:solidFill>
                  <a:srgbClr val="6F6F6F"/>
                </a:solidFill>
              </a:defRPr>
            </a:lvl1pPr>
          </a:lstStyle>
          <a:p>
            <a:fld id="{DEDEE9CB-D3B9-4302-A680-0FE63CA2DA24}" type="slidenum">
              <a:rPr lang="en-US" smtClean="0"/>
              <a:pPr/>
              <a:t>‹#›</a:t>
            </a:fld>
            <a:endParaRPr lang="en-US" dirty="0"/>
          </a:p>
        </p:txBody>
      </p:sp>
    </p:spTree>
    <p:extLst>
      <p:ext uri="{BB962C8B-B14F-4D97-AF65-F5344CB8AC3E}">
        <p14:creationId xmlns:p14="http://schemas.microsoft.com/office/powerpoint/2010/main" val="392188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p>
            <a:fld id="{F3927330-C9D5-42BA-B09F-A565B2FB619D}" type="datetime1">
              <a:rPr lang="de-CH" smtClean="0">
                <a:solidFill>
                  <a:prstClr val="black">
                    <a:tint val="75000"/>
                  </a:prstClr>
                </a:solidFill>
              </a:rPr>
              <a:pPr/>
              <a:t>18.03.2023</a:t>
            </a:fld>
            <a:endParaRPr lang="en-US"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DEDEE9CB-D3B9-4302-A680-0FE63CA2DA24}" type="slidenum">
              <a:rPr lang="en-US" smtClean="0">
                <a:solidFill>
                  <a:prstClr val="black">
                    <a:tint val="75000"/>
                  </a:prstClr>
                </a:solidFill>
              </a:rPr>
              <a:pPr/>
              <a:t>‹#›</a:t>
            </a:fld>
            <a:endParaRPr lang="en-US" dirty="0">
              <a:solidFill>
                <a:prstClr val="black">
                  <a:tint val="75000"/>
                </a:prstClr>
              </a:solidFill>
            </a:endParaRPr>
          </a:p>
        </p:txBody>
      </p:sp>
      <p:sp>
        <p:nvSpPr>
          <p:cNvPr id="9" name="Fußzeilenplatzhalter 10"/>
          <p:cNvSpPr>
            <a:spLocks noGrp="1"/>
          </p:cNvSpPr>
          <p:nvPr>
            <p:ph type="ftr" sz="quarter" idx="3"/>
          </p:nvPr>
        </p:nvSpPr>
        <p:spPr>
          <a:xfrm>
            <a:off x="500034" y="285728"/>
            <a:ext cx="6500858" cy="35719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Confidential</a:t>
            </a:r>
            <a:endParaRPr lang="en-US" dirty="0">
              <a:solidFill>
                <a:prstClr val="black">
                  <a:tint val="75000"/>
                </a:prstClr>
              </a:solidFill>
            </a:endParaRPr>
          </a:p>
        </p:txBody>
      </p:sp>
    </p:spTree>
    <p:extLst>
      <p:ext uri="{BB962C8B-B14F-4D97-AF65-F5344CB8AC3E}">
        <p14:creationId xmlns:p14="http://schemas.microsoft.com/office/powerpoint/2010/main" val="152662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hteck 21"/>
          <p:cNvSpPr>
            <a:spLocks noChangeArrowheads="1"/>
          </p:cNvSpPr>
          <p:nvPr/>
        </p:nvSpPr>
        <p:spPr bwMode="auto">
          <a:xfrm>
            <a:off x="0" y="6356350"/>
            <a:ext cx="9144000" cy="365125"/>
          </a:xfrm>
          <a:prstGeom prst="rect">
            <a:avLst/>
          </a:prstGeom>
          <a:solidFill>
            <a:srgbClr val="2E497E"/>
          </a:solidFill>
          <a:ln w="9525" algn="ctr">
            <a:noFill/>
            <a:miter lim="800000"/>
            <a:headEnd/>
            <a:tailEnd/>
          </a:ln>
        </p:spPr>
        <p:txBody>
          <a:bodyPr anchor="ctr"/>
          <a:lstStyle/>
          <a:p>
            <a:pPr algn="ctr" fontAlgn="auto">
              <a:spcBef>
                <a:spcPts val="0"/>
              </a:spcBef>
              <a:spcAft>
                <a:spcPts val="0"/>
              </a:spcAft>
              <a:buFontTx/>
              <a:buNone/>
              <a:defRPr/>
            </a:pPr>
            <a:endParaRPr lang="de-CH" sz="1800" b="0">
              <a:solidFill>
                <a:schemeClr val="lt1"/>
              </a:solidFill>
              <a:latin typeface="+mn-lt"/>
              <a:cs typeface="+mn-cs"/>
            </a:endParaRPr>
          </a:p>
        </p:txBody>
      </p:sp>
      <p:sp>
        <p:nvSpPr>
          <p:cNvPr id="23" name="Datumsplatzhalter 3"/>
          <p:cNvSpPr>
            <a:spLocks noGrp="1"/>
          </p:cNvSpPr>
          <p:nvPr>
            <p:ph type="dt" sz="half" idx="2"/>
          </p:nvPr>
        </p:nvSpPr>
        <p:spPr>
          <a:xfrm>
            <a:off x="457200" y="6356350"/>
            <a:ext cx="2133600" cy="365125"/>
          </a:xfrm>
          <a:prstGeom prst="rect">
            <a:avLst/>
          </a:prstGeom>
        </p:spPr>
        <p:txBody>
          <a:bodyPr vert="horz" lIns="0" tIns="45720" rIns="91440" bIns="45720" rtlCol="0" anchor="ctr"/>
          <a:lstStyle>
            <a:lvl1pPr algn="l" fontAlgn="auto">
              <a:spcBef>
                <a:spcPts val="0"/>
              </a:spcBef>
              <a:spcAft>
                <a:spcPts val="0"/>
              </a:spcAft>
              <a:buFontTx/>
              <a:buNone/>
              <a:defRPr sz="1000" b="0">
                <a:solidFill>
                  <a:srgbClr val="FFFFFF"/>
                </a:solidFill>
                <a:latin typeface="+mn-lt"/>
                <a:cs typeface="+mn-cs"/>
              </a:defRPr>
            </a:lvl1pPr>
          </a:lstStyle>
          <a:p>
            <a:pPr>
              <a:defRPr/>
            </a:pPr>
            <a:r>
              <a:rPr lang="de-DE"/>
              <a:t>2014</a:t>
            </a:r>
            <a:endParaRPr lang="de-CH" dirty="0"/>
          </a:p>
        </p:txBody>
      </p:sp>
      <p:sp>
        <p:nvSpPr>
          <p:cNvPr id="24"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spcBef>
                <a:spcPct val="0"/>
              </a:spcBef>
              <a:buFontTx/>
              <a:buNone/>
              <a:defRPr sz="1000" b="0" smtClean="0">
                <a:solidFill>
                  <a:srgbClr val="FFFFFF"/>
                </a:solidFill>
                <a:latin typeface="+mn-lt"/>
                <a:cs typeface="Arial" pitchFamily="34" charset="0"/>
              </a:defRPr>
            </a:lvl1pPr>
          </a:lstStyle>
          <a:p>
            <a:pPr>
              <a:defRPr/>
            </a:pPr>
            <a:r>
              <a:rPr lang="de-CH"/>
              <a:t>© Medela Medizintechnik GmbH &amp; Co. Handels KG</a:t>
            </a:r>
            <a:endParaRPr lang="de-CH" dirty="0"/>
          </a:p>
        </p:txBody>
      </p:sp>
      <p:pic>
        <p:nvPicPr>
          <p:cNvPr id="2053" name="Picture 25" descr="Medela_Logo"/>
          <p:cNvPicPr>
            <a:picLocks noChangeAspect="1" noChangeArrowheads="1"/>
          </p:cNvPicPr>
          <p:nvPr/>
        </p:nvPicPr>
        <p:blipFill>
          <a:blip r:embed="rId8"/>
          <a:srcRect/>
          <a:stretch>
            <a:fillRect/>
          </a:stretch>
        </p:blipFill>
        <p:spPr bwMode="auto">
          <a:xfrm>
            <a:off x="7045325" y="274638"/>
            <a:ext cx="1641475" cy="314325"/>
          </a:xfrm>
          <a:prstGeom prst="rect">
            <a:avLst/>
          </a:prstGeom>
          <a:noFill/>
          <a:ln w="9525">
            <a:noFill/>
            <a:miter lim="800000"/>
            <a:headEnd/>
            <a:tailEnd/>
          </a:ln>
        </p:spPr>
      </p:pic>
      <p:cxnSp>
        <p:nvCxnSpPr>
          <p:cNvPr id="7" name="Gerade Verbindung 6"/>
          <p:cNvCxnSpPr>
            <a:cxnSpLocks noChangeShapeType="1"/>
          </p:cNvCxnSpPr>
          <p:nvPr/>
        </p:nvCxnSpPr>
        <p:spPr bwMode="auto">
          <a:xfrm>
            <a:off x="0" y="6248400"/>
            <a:ext cx="9144000" cy="1588"/>
          </a:xfrm>
          <a:prstGeom prst="line">
            <a:avLst/>
          </a:prstGeom>
          <a:noFill/>
          <a:ln w="12700" algn="ctr">
            <a:solidFill>
              <a:srgbClr val="2E497E"/>
            </a:solidFill>
            <a:round/>
            <a:headEnd/>
            <a:tailEnd/>
          </a:ln>
          <a:effectLst>
            <a:outerShdw dist="38100" dir="2700000" algn="tl" rotWithShape="0">
              <a:srgbClr val="000000">
                <a:alpha val="42999"/>
              </a:srgbClr>
            </a:outerShdw>
          </a:effectLst>
        </p:spPr>
      </p:cxnSp>
      <p:sp>
        <p:nvSpPr>
          <p:cNvPr id="2055" name="Rectangle 7"/>
          <p:cNvSpPr>
            <a:spLocks noGrp="1" noChangeArrowheads="1"/>
          </p:cNvSpPr>
          <p:nvPr>
            <p:ph type="title"/>
          </p:nvPr>
        </p:nvSpPr>
        <p:spPr bwMode="auto">
          <a:xfrm>
            <a:off x="457200" y="2698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2056" name="Rectangle 8"/>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5" r:id="rId3"/>
    <p:sldLayoutId id="2147483666" r:id="rId4"/>
    <p:sldLayoutId id="2147483667" r:id="rId5"/>
    <p:sldLayoutId id="2147483668" r:id="rId6"/>
  </p:sldLayoutIdLst>
  <p:hf sldNum="0" hdr="0"/>
  <p:txStyles>
    <p:titleStyle>
      <a:lvl1pPr algn="l" defTabSz="457200" rtl="0" eaLnBrk="0" fontAlgn="base" hangingPunct="0">
        <a:spcBef>
          <a:spcPct val="0"/>
        </a:spcBef>
        <a:spcAft>
          <a:spcPct val="0"/>
        </a:spcAft>
        <a:defRPr sz="2800">
          <a:solidFill>
            <a:srgbClr val="2E497E"/>
          </a:solidFill>
          <a:latin typeface="+mj-lt"/>
          <a:ea typeface="+mj-ea"/>
          <a:cs typeface="+mj-cs"/>
        </a:defRPr>
      </a:lvl1pPr>
      <a:lvl2pPr algn="l" defTabSz="457200" rtl="0" eaLnBrk="0" fontAlgn="base" hangingPunct="0">
        <a:spcBef>
          <a:spcPct val="0"/>
        </a:spcBef>
        <a:spcAft>
          <a:spcPct val="0"/>
        </a:spcAft>
        <a:defRPr sz="2800">
          <a:solidFill>
            <a:srgbClr val="2E497E"/>
          </a:solidFill>
          <a:latin typeface="Arial" pitchFamily="34" charset="0"/>
          <a:cs typeface="Arial" pitchFamily="34" charset="0"/>
        </a:defRPr>
      </a:lvl2pPr>
      <a:lvl3pPr algn="l" defTabSz="457200" rtl="0" eaLnBrk="0" fontAlgn="base" hangingPunct="0">
        <a:spcBef>
          <a:spcPct val="0"/>
        </a:spcBef>
        <a:spcAft>
          <a:spcPct val="0"/>
        </a:spcAft>
        <a:defRPr sz="2800">
          <a:solidFill>
            <a:srgbClr val="2E497E"/>
          </a:solidFill>
          <a:latin typeface="Arial" pitchFamily="34" charset="0"/>
          <a:cs typeface="Arial" pitchFamily="34" charset="0"/>
        </a:defRPr>
      </a:lvl3pPr>
      <a:lvl4pPr algn="l" defTabSz="457200" rtl="0" eaLnBrk="0" fontAlgn="base" hangingPunct="0">
        <a:spcBef>
          <a:spcPct val="0"/>
        </a:spcBef>
        <a:spcAft>
          <a:spcPct val="0"/>
        </a:spcAft>
        <a:defRPr sz="2800">
          <a:solidFill>
            <a:srgbClr val="2E497E"/>
          </a:solidFill>
          <a:latin typeface="Arial" pitchFamily="34" charset="0"/>
          <a:cs typeface="Arial" pitchFamily="34" charset="0"/>
        </a:defRPr>
      </a:lvl4pPr>
      <a:lvl5pPr algn="l" defTabSz="457200" rtl="0" eaLnBrk="0" fontAlgn="base" hangingPunct="0">
        <a:spcBef>
          <a:spcPct val="0"/>
        </a:spcBef>
        <a:spcAft>
          <a:spcPct val="0"/>
        </a:spcAft>
        <a:defRPr sz="2800">
          <a:solidFill>
            <a:srgbClr val="2E497E"/>
          </a:solidFill>
          <a:latin typeface="Arial" pitchFamily="34" charset="0"/>
          <a:cs typeface="Arial" pitchFamily="34" charset="0"/>
        </a:defRPr>
      </a:lvl5pPr>
      <a:lvl6pPr marL="457200" algn="l" defTabSz="457200" rtl="0" fontAlgn="base">
        <a:spcBef>
          <a:spcPct val="0"/>
        </a:spcBef>
        <a:spcAft>
          <a:spcPct val="0"/>
        </a:spcAft>
        <a:defRPr sz="2800">
          <a:solidFill>
            <a:srgbClr val="2E497E"/>
          </a:solidFill>
          <a:latin typeface="Arial" pitchFamily="34" charset="0"/>
          <a:cs typeface="Arial" pitchFamily="34" charset="0"/>
        </a:defRPr>
      </a:lvl6pPr>
      <a:lvl7pPr marL="914400" algn="l" defTabSz="457200" rtl="0" fontAlgn="base">
        <a:spcBef>
          <a:spcPct val="0"/>
        </a:spcBef>
        <a:spcAft>
          <a:spcPct val="0"/>
        </a:spcAft>
        <a:defRPr sz="2800">
          <a:solidFill>
            <a:srgbClr val="2E497E"/>
          </a:solidFill>
          <a:latin typeface="Arial" pitchFamily="34" charset="0"/>
          <a:cs typeface="Arial" pitchFamily="34" charset="0"/>
        </a:defRPr>
      </a:lvl7pPr>
      <a:lvl8pPr marL="1371600" algn="l" defTabSz="457200" rtl="0" fontAlgn="base">
        <a:spcBef>
          <a:spcPct val="0"/>
        </a:spcBef>
        <a:spcAft>
          <a:spcPct val="0"/>
        </a:spcAft>
        <a:defRPr sz="2800">
          <a:solidFill>
            <a:srgbClr val="2E497E"/>
          </a:solidFill>
          <a:latin typeface="Arial" pitchFamily="34" charset="0"/>
          <a:cs typeface="Arial" pitchFamily="34" charset="0"/>
        </a:defRPr>
      </a:lvl8pPr>
      <a:lvl9pPr marL="1828800" algn="l" defTabSz="457200" rtl="0" fontAlgn="base">
        <a:spcBef>
          <a:spcPct val="0"/>
        </a:spcBef>
        <a:spcAft>
          <a:spcPct val="0"/>
        </a:spcAft>
        <a:defRPr sz="2800">
          <a:solidFill>
            <a:srgbClr val="2E497E"/>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Clr>
          <a:srgbClr val="F17E00"/>
        </a:buClr>
        <a:buSzPct val="140000"/>
        <a:buChar char="•"/>
        <a:defRPr sz="2400">
          <a:solidFill>
            <a:srgbClr val="6F6F6F"/>
          </a:solidFill>
          <a:latin typeface="+mn-lt"/>
          <a:ea typeface="+mn-ea"/>
          <a:cs typeface="+mn-cs"/>
        </a:defRPr>
      </a:lvl1pPr>
      <a:lvl2pPr marL="742950" indent="-285750" algn="l" defTabSz="457200" rtl="0" eaLnBrk="0" fontAlgn="base" hangingPunct="0">
        <a:spcBef>
          <a:spcPct val="20000"/>
        </a:spcBef>
        <a:spcAft>
          <a:spcPct val="0"/>
        </a:spcAft>
        <a:buClr>
          <a:srgbClr val="F17E00"/>
        </a:buClr>
        <a:buSzPct val="140000"/>
        <a:buChar char="•"/>
        <a:defRPr sz="2000">
          <a:solidFill>
            <a:srgbClr val="6F6F6F"/>
          </a:solidFill>
          <a:latin typeface="+mn-lt"/>
          <a:cs typeface="+mn-cs"/>
        </a:defRPr>
      </a:lvl2pPr>
      <a:lvl3pPr marL="1143000" indent="-228600" algn="l" defTabSz="457200" rtl="0" eaLnBrk="0" fontAlgn="base" hangingPunct="0">
        <a:spcBef>
          <a:spcPct val="20000"/>
        </a:spcBef>
        <a:spcAft>
          <a:spcPct val="0"/>
        </a:spcAft>
        <a:buClr>
          <a:srgbClr val="F17E00"/>
        </a:buClr>
        <a:buSzPct val="140000"/>
        <a:buChar char="•"/>
        <a:defRPr sz="2400">
          <a:solidFill>
            <a:srgbClr val="6F6F6F"/>
          </a:solidFill>
          <a:latin typeface="+mn-lt"/>
          <a:cs typeface="+mn-cs"/>
        </a:defRPr>
      </a:lvl3pPr>
      <a:lvl4pPr marL="1600200" indent="-228600" algn="l" defTabSz="457200" rtl="0" eaLnBrk="0" fontAlgn="base" hangingPunct="0">
        <a:spcBef>
          <a:spcPct val="20000"/>
        </a:spcBef>
        <a:spcAft>
          <a:spcPct val="0"/>
        </a:spcAft>
        <a:buClr>
          <a:srgbClr val="F17E00"/>
        </a:buClr>
        <a:buSzPct val="140000"/>
        <a:buChar char="•"/>
        <a:defRPr sz="1600">
          <a:solidFill>
            <a:srgbClr val="6F6F6F"/>
          </a:solidFill>
          <a:latin typeface="+mn-lt"/>
          <a:cs typeface="+mn-cs"/>
        </a:defRPr>
      </a:lvl4pPr>
      <a:lvl5pPr marL="2057400" indent="-228600" algn="l" defTabSz="457200" rtl="0" eaLnBrk="0" fontAlgn="base" hangingPunct="0">
        <a:spcBef>
          <a:spcPct val="20000"/>
        </a:spcBef>
        <a:spcAft>
          <a:spcPct val="0"/>
        </a:spcAft>
        <a:buClr>
          <a:srgbClr val="F17E00"/>
        </a:buClr>
        <a:buSzPct val="140000"/>
        <a:buChar char="•"/>
        <a:defRPr sz="1400">
          <a:solidFill>
            <a:srgbClr val="6F6F6F"/>
          </a:solidFill>
          <a:latin typeface="+mn-lt"/>
          <a:cs typeface="+mn-cs"/>
        </a:defRPr>
      </a:lvl5pPr>
      <a:lvl6pPr marL="2514600" indent="-228600" algn="l" defTabSz="457200" rtl="0" fontAlgn="base">
        <a:spcBef>
          <a:spcPct val="20000"/>
        </a:spcBef>
        <a:spcAft>
          <a:spcPct val="0"/>
        </a:spcAft>
        <a:buClr>
          <a:srgbClr val="F17E00"/>
        </a:buClr>
        <a:buSzPct val="140000"/>
        <a:buChar char="•"/>
        <a:defRPr sz="1400">
          <a:solidFill>
            <a:srgbClr val="6F6F6F"/>
          </a:solidFill>
          <a:latin typeface="+mn-lt"/>
          <a:cs typeface="+mn-cs"/>
        </a:defRPr>
      </a:lvl6pPr>
      <a:lvl7pPr marL="2971800" indent="-228600" algn="l" defTabSz="457200" rtl="0" fontAlgn="base">
        <a:spcBef>
          <a:spcPct val="20000"/>
        </a:spcBef>
        <a:spcAft>
          <a:spcPct val="0"/>
        </a:spcAft>
        <a:buClr>
          <a:srgbClr val="F17E00"/>
        </a:buClr>
        <a:buSzPct val="140000"/>
        <a:buChar char="•"/>
        <a:defRPr sz="1400">
          <a:solidFill>
            <a:srgbClr val="6F6F6F"/>
          </a:solidFill>
          <a:latin typeface="+mn-lt"/>
          <a:cs typeface="+mn-cs"/>
        </a:defRPr>
      </a:lvl7pPr>
      <a:lvl8pPr marL="3429000" indent="-228600" algn="l" defTabSz="457200" rtl="0" fontAlgn="base">
        <a:spcBef>
          <a:spcPct val="20000"/>
        </a:spcBef>
        <a:spcAft>
          <a:spcPct val="0"/>
        </a:spcAft>
        <a:buClr>
          <a:srgbClr val="F17E00"/>
        </a:buClr>
        <a:buSzPct val="140000"/>
        <a:buChar char="•"/>
        <a:defRPr sz="1400">
          <a:solidFill>
            <a:srgbClr val="6F6F6F"/>
          </a:solidFill>
          <a:latin typeface="+mn-lt"/>
          <a:cs typeface="+mn-cs"/>
        </a:defRPr>
      </a:lvl8pPr>
      <a:lvl9pPr marL="3886200" indent="-228600" algn="l" defTabSz="457200" rtl="0" fontAlgn="base">
        <a:spcBef>
          <a:spcPct val="20000"/>
        </a:spcBef>
        <a:spcAft>
          <a:spcPct val="0"/>
        </a:spcAft>
        <a:buClr>
          <a:srgbClr val="F17E00"/>
        </a:buClr>
        <a:buSzPct val="140000"/>
        <a:buChar char="•"/>
        <a:defRPr sz="1400">
          <a:solidFill>
            <a:srgbClr val="6F6F6F"/>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p:nvSpPr>
        <p:spPr>
          <a:xfrm>
            <a:off x="0" y="6356350"/>
            <a:ext cx="9144000" cy="365125"/>
          </a:xfrm>
          <a:prstGeom prst="rect">
            <a:avLst/>
          </a:prstGeom>
          <a:solidFill>
            <a:srgbClr val="2E49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buFontTx/>
              <a:buNone/>
              <a:defRPr/>
            </a:pPr>
            <a:endParaRPr lang="de-CH" sz="1800" b="0" dirty="0">
              <a:solidFill>
                <a:prstClr val="white"/>
              </a:solidFill>
              <a:latin typeface="Arial" pitchFamily="34" charset="0"/>
              <a:cs typeface="Arial" pitchFamily="34" charset="0"/>
            </a:endParaRPr>
          </a:p>
        </p:txBody>
      </p:sp>
      <p:sp>
        <p:nvSpPr>
          <p:cNvPr id="2" name="Titelplatzhalter 1"/>
          <p:cNvSpPr>
            <a:spLocks noGrp="1"/>
          </p:cNvSpPr>
          <p:nvPr>
            <p:ph type="title"/>
          </p:nvPr>
        </p:nvSpPr>
        <p:spPr>
          <a:xfrm>
            <a:off x="457200" y="857232"/>
            <a:ext cx="8229600" cy="488968"/>
          </a:xfrm>
          <a:prstGeom prst="rect">
            <a:avLst/>
          </a:prstGeom>
        </p:spPr>
        <p:txBody>
          <a:bodyPr vert="horz" lIns="91440" tIns="45720" rIns="91440" bIns="45720" rtlCol="0" anchor="ctr">
            <a:no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457200" y="1571612"/>
            <a:ext cx="8229600" cy="4554551"/>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2"/>
          </p:nvPr>
        </p:nvSpPr>
        <p:spPr>
          <a:xfrm>
            <a:off x="457200" y="6356350"/>
            <a:ext cx="1757346" cy="379730"/>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defTabSz="914400" fontAlgn="auto">
              <a:spcBef>
                <a:spcPts val="0"/>
              </a:spcBef>
              <a:spcAft>
                <a:spcPts val="0"/>
              </a:spcAft>
              <a:buFontTx/>
              <a:buNone/>
            </a:pPr>
            <a:fld id="{35BC9C44-DDEE-4C85-BE62-90DEA40E216C}" type="datetime1">
              <a:rPr lang="de-CH" b="0" smtClean="0">
                <a:solidFill>
                  <a:prstClr val="black">
                    <a:tint val="75000"/>
                  </a:prstClr>
                </a:solidFill>
              </a:rPr>
              <a:pPr defTabSz="914400" fontAlgn="auto">
                <a:spcBef>
                  <a:spcPts val="0"/>
                </a:spcBef>
                <a:spcAft>
                  <a:spcPts val="0"/>
                </a:spcAft>
                <a:buFontTx/>
                <a:buNone/>
              </a:pPr>
              <a:t>18.03.2023</a:t>
            </a:fld>
            <a:endParaRPr lang="en-US" b="0" dirty="0">
              <a:solidFill>
                <a:prstClr val="black">
                  <a:tint val="75000"/>
                </a:prstClr>
              </a:solidFill>
            </a:endParaRPr>
          </a:p>
        </p:txBody>
      </p:sp>
      <p:sp>
        <p:nvSpPr>
          <p:cNvPr id="6" name="Foliennummernplatzhalter 5"/>
          <p:cNvSpPr>
            <a:spLocks noGrp="1"/>
          </p:cNvSpPr>
          <p:nvPr>
            <p:ph type="sldNum" sz="quarter" idx="4"/>
          </p:nvPr>
        </p:nvSpPr>
        <p:spPr>
          <a:xfrm>
            <a:off x="7711440" y="6356351"/>
            <a:ext cx="975360" cy="364490"/>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defTabSz="914400" fontAlgn="auto">
              <a:spcBef>
                <a:spcPts val="0"/>
              </a:spcBef>
              <a:spcAft>
                <a:spcPts val="0"/>
              </a:spcAft>
              <a:buFontTx/>
              <a:buNone/>
            </a:pPr>
            <a:fld id="{DEDEE9CB-D3B9-4302-A680-0FE63CA2DA24}" type="slidenum">
              <a:rPr lang="en-US" b="0" smtClean="0">
                <a:solidFill>
                  <a:prstClr val="black">
                    <a:tint val="75000"/>
                  </a:prstClr>
                </a:solidFill>
              </a:rPr>
              <a:pPr defTabSz="914400" fontAlgn="auto">
                <a:spcBef>
                  <a:spcPts val="0"/>
                </a:spcBef>
                <a:spcAft>
                  <a:spcPts val="0"/>
                </a:spcAft>
                <a:buFontTx/>
                <a:buNone/>
              </a:pPr>
              <a:t>‹#›</a:t>
            </a:fld>
            <a:endParaRPr lang="en-US" b="0" dirty="0">
              <a:solidFill>
                <a:prstClr val="black">
                  <a:tint val="75000"/>
                </a:prstClr>
              </a:solidFill>
            </a:endParaRPr>
          </a:p>
        </p:txBody>
      </p:sp>
      <p:pic>
        <p:nvPicPr>
          <p:cNvPr id="7" name="Picture 25" descr="Medela_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45325" y="274638"/>
            <a:ext cx="1641475" cy="314325"/>
          </a:xfrm>
          <a:prstGeom prst="rect">
            <a:avLst/>
          </a:prstGeom>
          <a:noFill/>
          <a:ln w="9525">
            <a:noFill/>
            <a:miter lim="800000"/>
            <a:headEnd/>
            <a:tailEnd/>
          </a:ln>
        </p:spPr>
      </p:pic>
      <p:cxnSp>
        <p:nvCxnSpPr>
          <p:cNvPr id="9" name="Gerade Verbindung 8"/>
          <p:cNvCxnSpPr/>
          <p:nvPr/>
        </p:nvCxnSpPr>
        <p:spPr>
          <a:xfrm>
            <a:off x="0" y="6248400"/>
            <a:ext cx="9144000" cy="1588"/>
          </a:xfrm>
          <a:prstGeom prst="line">
            <a:avLst/>
          </a:prstGeom>
          <a:ln w="12700" cap="flat" cmpd="sng" algn="ctr">
            <a:solidFill>
              <a:srgbClr val="2E497E"/>
            </a:solidFill>
            <a:prstDash val="solid"/>
            <a:round/>
            <a:headEnd type="none" w="med" len="med"/>
            <a:tailEnd type="none"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0" name="Textfeld 9"/>
          <p:cNvSpPr txBox="1"/>
          <p:nvPr/>
        </p:nvSpPr>
        <p:spPr>
          <a:xfrm>
            <a:off x="3929063" y="6356350"/>
            <a:ext cx="1571625" cy="365125"/>
          </a:xfrm>
          <a:prstGeom prst="rect">
            <a:avLst/>
          </a:prstGeom>
        </p:spPr>
        <p:txBody>
          <a:bodyPr anchor="ctr"/>
          <a:lstStyle/>
          <a:p>
            <a:pPr algn="ctr" defTabSz="914400" fontAlgn="auto">
              <a:spcBef>
                <a:spcPts val="0"/>
              </a:spcBef>
              <a:spcAft>
                <a:spcPts val="0"/>
              </a:spcAft>
              <a:buFontTx/>
              <a:buNone/>
              <a:defRPr/>
            </a:pPr>
            <a:r>
              <a:rPr lang="de-CH" sz="1000" b="0" dirty="0">
                <a:solidFill>
                  <a:srgbClr val="6F6F6F"/>
                </a:solidFill>
                <a:latin typeface="Arial" pitchFamily="34" charset="0"/>
                <a:cs typeface="Arial" pitchFamily="34" charset="0"/>
              </a:rPr>
              <a:t>© Medela</a:t>
            </a:r>
          </a:p>
        </p:txBody>
      </p:sp>
      <p:sp>
        <p:nvSpPr>
          <p:cNvPr id="11" name="Fußzeilenplatzhalter 10"/>
          <p:cNvSpPr>
            <a:spLocks noGrp="1"/>
          </p:cNvSpPr>
          <p:nvPr>
            <p:ph type="ftr" sz="quarter" idx="3"/>
          </p:nvPr>
        </p:nvSpPr>
        <p:spPr>
          <a:xfrm>
            <a:off x="500034" y="285728"/>
            <a:ext cx="6500858" cy="357190"/>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defTabSz="914400" fontAlgn="auto">
              <a:spcBef>
                <a:spcPts val="0"/>
              </a:spcBef>
              <a:spcAft>
                <a:spcPts val="0"/>
              </a:spcAft>
              <a:buFontTx/>
              <a:buNone/>
            </a:pPr>
            <a:r>
              <a:rPr lang="en-US" b="0">
                <a:solidFill>
                  <a:prstClr val="black">
                    <a:tint val="75000"/>
                  </a:prstClr>
                </a:solidFill>
              </a:rPr>
              <a:t>Confidential</a:t>
            </a:r>
            <a:endParaRPr lang="en-US" b="0" dirty="0">
              <a:solidFill>
                <a:prstClr val="black">
                  <a:tint val="75000"/>
                </a:prstClr>
              </a:solidFill>
            </a:endParaRPr>
          </a:p>
        </p:txBody>
      </p:sp>
    </p:spTree>
    <p:extLst>
      <p:ext uri="{BB962C8B-B14F-4D97-AF65-F5344CB8AC3E}">
        <p14:creationId xmlns:p14="http://schemas.microsoft.com/office/powerpoint/2010/main" val="26577357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p:txStyles>
    <p:titleStyle>
      <a:lvl1pPr algn="l" defTabSz="914400" rtl="0" eaLnBrk="1" latinLnBrk="0" hangingPunct="1">
        <a:spcBef>
          <a:spcPct val="0"/>
        </a:spcBef>
        <a:buNone/>
        <a:defRPr sz="2400" b="1" kern="1200">
          <a:solidFill>
            <a:srgbClr val="2E497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rgbClr val="6F6F6F"/>
          </a:solidFill>
          <a:latin typeface="Arial" pitchFamily="34" charset="0"/>
          <a:ea typeface="+mn-ea"/>
          <a:cs typeface="Arial" pitchFamily="34" charset="0"/>
        </a:defRPr>
      </a:lvl1pPr>
      <a:lvl2pPr marL="712788" indent="-347663" algn="l" defTabSz="914400" rtl="0" eaLnBrk="1" latinLnBrk="0" hangingPunct="1">
        <a:spcBef>
          <a:spcPct val="20000"/>
        </a:spcBef>
        <a:buFont typeface="Arial" pitchFamily="34" charset="0"/>
        <a:buChar char="•"/>
        <a:defRPr sz="1800" kern="1200">
          <a:solidFill>
            <a:srgbClr val="6F6F6F"/>
          </a:solidFill>
          <a:latin typeface="Arial" pitchFamily="34" charset="0"/>
          <a:ea typeface="+mn-ea"/>
          <a:cs typeface="Arial" pitchFamily="34" charset="0"/>
        </a:defRPr>
      </a:lvl2pPr>
      <a:lvl3pPr marL="1082675" indent="-366713" algn="l" defTabSz="1082675" rtl="0" eaLnBrk="1" latinLnBrk="0" hangingPunct="1">
        <a:spcBef>
          <a:spcPct val="20000"/>
        </a:spcBef>
        <a:buFont typeface="Arial" pitchFamily="34" charset="0"/>
        <a:buChar char="•"/>
        <a:tabLst/>
        <a:defRPr sz="1600" kern="1200">
          <a:solidFill>
            <a:srgbClr val="6F6F6F"/>
          </a:solidFill>
          <a:latin typeface="Arial" pitchFamily="34" charset="0"/>
          <a:ea typeface="+mn-ea"/>
          <a:cs typeface="Arial" pitchFamily="34" charset="0"/>
        </a:defRPr>
      </a:lvl3pPr>
      <a:lvl4pPr marL="1431925" indent="-349250" algn="l" defTabSz="914400" rtl="0" eaLnBrk="1" latinLnBrk="0" hangingPunct="1">
        <a:spcBef>
          <a:spcPct val="20000"/>
        </a:spcBef>
        <a:buFont typeface="Arial" pitchFamily="34" charset="0"/>
        <a:buChar char="•"/>
        <a:defRPr sz="1400" kern="1200">
          <a:solidFill>
            <a:srgbClr val="6F6F6F"/>
          </a:solidFill>
          <a:latin typeface="Arial" pitchFamily="34" charset="0"/>
          <a:ea typeface="+mn-ea"/>
          <a:cs typeface="Arial" pitchFamily="34" charset="0"/>
        </a:defRPr>
      </a:lvl4pPr>
      <a:lvl5pPr marL="1798638" indent="-366713" algn="l" defTabSz="914400" rtl="0" eaLnBrk="1" latinLnBrk="0" hangingPunct="1">
        <a:spcBef>
          <a:spcPct val="20000"/>
        </a:spcBef>
        <a:buFont typeface="Arial" pitchFamily="34" charset="0"/>
        <a:buChar char="»"/>
        <a:defRPr sz="1200" kern="1200">
          <a:solidFill>
            <a:srgbClr val="6F6F6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5.jpe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8" Type="http://schemas.openxmlformats.org/officeDocument/2006/relationships/image" Target="../media/image32.tiff"/><Relationship Id="rId13" Type="http://schemas.openxmlformats.org/officeDocument/2006/relationships/image" Target="../media/image37.png"/><Relationship Id="rId3" Type="http://schemas.openxmlformats.org/officeDocument/2006/relationships/image" Target="../media/image27.jpeg"/><Relationship Id="rId7" Type="http://schemas.openxmlformats.org/officeDocument/2006/relationships/image" Target="../media/image31.tiff"/><Relationship Id="rId12" Type="http://schemas.openxmlformats.org/officeDocument/2006/relationships/image" Target="../media/image36.tiff"/><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0.tiff"/><Relationship Id="rId11" Type="http://schemas.openxmlformats.org/officeDocument/2006/relationships/image" Target="../media/image35.tiff"/><Relationship Id="rId5" Type="http://schemas.openxmlformats.org/officeDocument/2006/relationships/image" Target="../media/image29.jpeg"/><Relationship Id="rId15" Type="http://schemas.openxmlformats.org/officeDocument/2006/relationships/image" Target="../media/image3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tiff"/><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tiff"/><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el 2"/>
          <p:cNvSpPr>
            <a:spLocks noGrp="1"/>
          </p:cNvSpPr>
          <p:nvPr>
            <p:ph type="ctrTitle"/>
          </p:nvPr>
        </p:nvSpPr>
        <p:spPr>
          <a:xfrm>
            <a:off x="432345" y="836712"/>
            <a:ext cx="7415213" cy="1547775"/>
          </a:xfrm>
          <a:noFill/>
        </p:spPr>
        <p:txBody>
          <a:bodyPr lIns="0" anchor="b"/>
          <a:lstStyle/>
          <a:p>
            <a:pPr eaLnBrk="1" hangingPunct="1"/>
            <a:br>
              <a:rPr lang="de-CH" dirty="0"/>
            </a:br>
            <a:br>
              <a:rPr lang="de-CH" dirty="0"/>
            </a:br>
            <a:r>
              <a:rPr lang="en-GB" sz="4400" dirty="0" err="1"/>
              <a:t>Thopaz</a:t>
            </a:r>
            <a:r>
              <a:rPr lang="en-GB" sz="7000" baseline="10000" dirty="0"/>
              <a:t>+</a:t>
            </a:r>
            <a:r>
              <a:rPr lang="en-GB" sz="4400" dirty="0"/>
              <a:t> </a:t>
            </a:r>
            <a:br>
              <a:rPr lang="en-GB" dirty="0"/>
            </a:br>
            <a:r>
              <a:rPr lang="cs-CZ" dirty="0"/>
              <a:t>Digitální hrudní drenážní systém</a:t>
            </a:r>
            <a:br>
              <a:rPr lang="de-CH" dirty="0"/>
            </a:br>
            <a:endParaRPr lang="de-CH" dirty="0"/>
          </a:p>
        </p:txBody>
      </p:sp>
      <p:pic>
        <p:nvPicPr>
          <p:cNvPr id="5" name="Grafik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23928" y="1988840"/>
            <a:ext cx="5111767" cy="42679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 descr="\\srmsch0141\c-user-data$\nschwegl\Desktop\Unbenannt-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82024" y="2090342"/>
            <a:ext cx="4634513" cy="357090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57200" y="269875"/>
            <a:ext cx="8229600" cy="1143000"/>
          </a:xfrm>
        </p:spPr>
        <p:txBody>
          <a:bodyPr/>
          <a:lstStyle/>
          <a:p>
            <a:r>
              <a:rPr lang="en-GB" dirty="0" err="1"/>
              <a:t>Thopaz</a:t>
            </a:r>
            <a:r>
              <a:rPr lang="en-GB" sz="4700" baseline="8000" dirty="0"/>
              <a:t>+ </a:t>
            </a:r>
            <a:r>
              <a:rPr lang="en-GB" dirty="0" err="1"/>
              <a:t>Displ</a:t>
            </a:r>
            <a:r>
              <a:rPr lang="cs-CZ" dirty="0"/>
              <a:t>ej</a:t>
            </a:r>
            <a:endParaRPr lang="en-GB" dirty="0"/>
          </a:p>
        </p:txBody>
      </p:sp>
      <p:sp>
        <p:nvSpPr>
          <p:cNvPr id="31" name="TextBox 17"/>
          <p:cNvSpPr txBox="1">
            <a:spLocks noChangeArrowheads="1"/>
          </p:cNvSpPr>
          <p:nvPr/>
        </p:nvSpPr>
        <p:spPr bwMode="auto">
          <a:xfrm>
            <a:off x="6974531" y="2219467"/>
            <a:ext cx="1442284" cy="646331"/>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Tlačítko VYP/ZAP</a:t>
            </a:r>
            <a:endParaRPr lang="en-GB" sz="1800" b="0" dirty="0">
              <a:solidFill>
                <a:srgbClr val="6F6F6F"/>
              </a:solidFill>
              <a:latin typeface="+mn-lt"/>
              <a:ea typeface="ＭＳ Ｐゴシック" pitchFamily="34" charset="-128"/>
            </a:endParaRPr>
          </a:p>
        </p:txBody>
      </p:sp>
      <p:sp>
        <p:nvSpPr>
          <p:cNvPr id="32" name="TextBox 17"/>
          <p:cNvSpPr txBox="1">
            <a:spLocks noChangeArrowheads="1"/>
          </p:cNvSpPr>
          <p:nvPr/>
        </p:nvSpPr>
        <p:spPr bwMode="auto">
          <a:xfrm>
            <a:off x="-36512" y="3441862"/>
            <a:ext cx="1674561" cy="646331"/>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Hodnota úniku vzduchu</a:t>
            </a:r>
            <a:endParaRPr lang="en-GB" sz="1800" b="0" dirty="0">
              <a:solidFill>
                <a:srgbClr val="6F6F6F"/>
              </a:solidFill>
              <a:latin typeface="+mn-lt"/>
              <a:ea typeface="ＭＳ Ｐゴシック" pitchFamily="34" charset="-128"/>
            </a:endParaRPr>
          </a:p>
        </p:txBody>
      </p:sp>
      <p:sp>
        <p:nvSpPr>
          <p:cNvPr id="33" name="TextBox 17"/>
          <p:cNvSpPr txBox="1">
            <a:spLocks noChangeArrowheads="1"/>
          </p:cNvSpPr>
          <p:nvPr/>
        </p:nvSpPr>
        <p:spPr bwMode="auto">
          <a:xfrm>
            <a:off x="3774460" y="1416346"/>
            <a:ext cx="1877660" cy="369332"/>
          </a:xfrm>
          <a:prstGeom prst="rect">
            <a:avLst/>
          </a:prstGeom>
          <a:noFill/>
          <a:ln w="9525">
            <a:noFill/>
            <a:miter lim="800000"/>
            <a:headEnd/>
            <a:tailEnd/>
          </a:ln>
        </p:spPr>
        <p:txBody>
          <a:bodyPr wrap="square">
            <a:spAutoFit/>
          </a:bodyPr>
          <a:lstStyle/>
          <a:p>
            <a:pPr algn="ctr" defTabSz="914400">
              <a:buNone/>
            </a:pPr>
            <a:r>
              <a:rPr lang="cs-CZ" sz="1800" b="0" dirty="0">
                <a:solidFill>
                  <a:srgbClr val="6F6F6F"/>
                </a:solidFill>
                <a:latin typeface="+mn-lt"/>
                <a:ea typeface="ＭＳ Ｐゴシック" pitchFamily="34" charset="-128"/>
              </a:rPr>
              <a:t>Doba terapie</a:t>
            </a:r>
            <a:endParaRPr lang="en-GB" sz="1800" b="0" dirty="0">
              <a:solidFill>
                <a:srgbClr val="6F6F6F"/>
              </a:solidFill>
              <a:latin typeface="+mn-lt"/>
              <a:ea typeface="ＭＳ Ｐゴシック" pitchFamily="34" charset="-128"/>
            </a:endParaRPr>
          </a:p>
        </p:txBody>
      </p:sp>
      <p:sp>
        <p:nvSpPr>
          <p:cNvPr id="39" name="TextBox 17"/>
          <p:cNvSpPr txBox="1">
            <a:spLocks noChangeArrowheads="1"/>
          </p:cNvSpPr>
          <p:nvPr/>
        </p:nvSpPr>
        <p:spPr bwMode="auto">
          <a:xfrm>
            <a:off x="6948264" y="1416346"/>
            <a:ext cx="2088232"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Stav </a:t>
            </a:r>
            <a:r>
              <a:rPr lang="cs-CZ" sz="1800" b="0" dirty="0" err="1">
                <a:solidFill>
                  <a:srgbClr val="6F6F6F"/>
                </a:solidFill>
                <a:latin typeface="+mn-lt"/>
                <a:ea typeface="ＭＳ Ｐゴシック" pitchFamily="34" charset="-128"/>
              </a:rPr>
              <a:t>Thopazu</a:t>
            </a:r>
            <a:r>
              <a:rPr lang="cs-CZ" sz="1800" b="0" dirty="0">
                <a:solidFill>
                  <a:srgbClr val="6F6F6F"/>
                </a:solidFill>
                <a:latin typeface="+mn-lt"/>
                <a:ea typeface="ＭＳ Ｐゴシック" pitchFamily="34" charset="-128"/>
              </a:rPr>
              <a:t>+</a:t>
            </a:r>
            <a:endParaRPr lang="en-GB" sz="1800" b="0" dirty="0">
              <a:solidFill>
                <a:srgbClr val="6F6F6F"/>
              </a:solidFill>
              <a:latin typeface="+mn-lt"/>
              <a:ea typeface="ＭＳ Ｐゴシック" pitchFamily="34" charset="-128"/>
            </a:endParaRPr>
          </a:p>
        </p:txBody>
      </p:sp>
      <p:sp>
        <p:nvSpPr>
          <p:cNvPr id="42" name="TextBox 17"/>
          <p:cNvSpPr txBox="1">
            <a:spLocks noChangeArrowheads="1"/>
          </p:cNvSpPr>
          <p:nvPr/>
        </p:nvSpPr>
        <p:spPr bwMode="auto">
          <a:xfrm>
            <a:off x="-40280" y="2856490"/>
            <a:ext cx="1666301" cy="369332"/>
          </a:xfrm>
          <a:prstGeom prst="rect">
            <a:avLst/>
          </a:prstGeom>
          <a:noFill/>
          <a:ln w="9525">
            <a:noFill/>
            <a:miter lim="800000"/>
            <a:headEnd/>
            <a:tailEnd/>
          </a:ln>
        </p:spPr>
        <p:txBody>
          <a:bodyPr wrap="square">
            <a:spAutoFit/>
          </a:bodyPr>
          <a:lstStyle/>
          <a:p>
            <a:pPr algn="r" defTabSz="914400">
              <a:buNone/>
            </a:pPr>
            <a:r>
              <a:rPr lang="cs-CZ" sz="1800" b="0" dirty="0" err="1">
                <a:solidFill>
                  <a:srgbClr val="6F6F6F"/>
                </a:solidFill>
                <a:latin typeface="+mn-lt"/>
                <a:ea typeface="ＭＳ Ｐゴシック" pitchFamily="34" charset="-128"/>
              </a:rPr>
              <a:t>Stac</a:t>
            </a:r>
            <a:r>
              <a:rPr lang="cs-CZ" sz="1800" b="0" dirty="0">
                <a:solidFill>
                  <a:srgbClr val="6F6F6F"/>
                </a:solidFill>
                <a:latin typeface="+mn-lt"/>
                <a:ea typeface="ＭＳ Ｐゴシック" pitchFamily="34" charset="-128"/>
              </a:rPr>
              <a:t> baterie</a:t>
            </a:r>
            <a:endParaRPr lang="en-GB" sz="1800" b="0" dirty="0">
              <a:solidFill>
                <a:srgbClr val="6F6F6F"/>
              </a:solidFill>
              <a:latin typeface="+mn-lt"/>
              <a:ea typeface="ＭＳ Ｐゴシック" pitchFamily="34" charset="-128"/>
            </a:endParaRPr>
          </a:p>
        </p:txBody>
      </p:sp>
      <p:sp>
        <p:nvSpPr>
          <p:cNvPr id="48" name="TextBox 17"/>
          <p:cNvSpPr txBox="1">
            <a:spLocks noChangeArrowheads="1"/>
          </p:cNvSpPr>
          <p:nvPr/>
        </p:nvSpPr>
        <p:spPr bwMode="auto">
          <a:xfrm>
            <a:off x="2123728" y="1425639"/>
            <a:ext cx="1894601" cy="369332"/>
          </a:xfrm>
          <a:prstGeom prst="rect">
            <a:avLst/>
          </a:prstGeom>
          <a:noFill/>
          <a:ln w="9525">
            <a:noFill/>
            <a:miter lim="800000"/>
            <a:headEnd/>
            <a:tailEnd/>
          </a:ln>
        </p:spPr>
        <p:txBody>
          <a:bodyPr wrap="square">
            <a:spAutoFit/>
          </a:bodyPr>
          <a:lstStyle/>
          <a:p>
            <a:pPr algn="ctr" defTabSz="914400">
              <a:buNone/>
            </a:pPr>
            <a:r>
              <a:rPr lang="cs-CZ" sz="1800" b="0" dirty="0">
                <a:solidFill>
                  <a:srgbClr val="6F6F6F"/>
                </a:solidFill>
                <a:latin typeface="+mn-lt"/>
                <a:ea typeface="ＭＳ Ｐゴシック" pitchFamily="34" charset="-128"/>
              </a:rPr>
              <a:t>Číslo pacienta</a:t>
            </a:r>
            <a:endParaRPr lang="en-GB" sz="1800" b="0" dirty="0">
              <a:solidFill>
                <a:srgbClr val="6F6F6F"/>
              </a:solidFill>
              <a:latin typeface="+mn-lt"/>
              <a:ea typeface="ＭＳ Ｐゴシック" pitchFamily="34" charset="-128"/>
            </a:endParaRPr>
          </a:p>
        </p:txBody>
      </p:sp>
      <p:sp>
        <p:nvSpPr>
          <p:cNvPr id="54" name="TextBox 17"/>
          <p:cNvSpPr txBox="1">
            <a:spLocks noChangeArrowheads="1"/>
          </p:cNvSpPr>
          <p:nvPr/>
        </p:nvSpPr>
        <p:spPr bwMode="auto">
          <a:xfrm>
            <a:off x="6971960" y="3729894"/>
            <a:ext cx="2172041" cy="646331"/>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Celkové množství odsáté tekutiny</a:t>
            </a:r>
            <a:endParaRPr lang="en-GB" sz="1800" b="0" dirty="0">
              <a:solidFill>
                <a:srgbClr val="6F6F6F"/>
              </a:solidFill>
              <a:latin typeface="+mn-lt"/>
              <a:ea typeface="ＭＳ Ｐゴシック" pitchFamily="34" charset="-128"/>
            </a:endParaRPr>
          </a:p>
        </p:txBody>
      </p:sp>
      <p:sp>
        <p:nvSpPr>
          <p:cNvPr id="57" name="TextBox 17"/>
          <p:cNvSpPr txBox="1">
            <a:spLocks noChangeArrowheads="1"/>
          </p:cNvSpPr>
          <p:nvPr/>
        </p:nvSpPr>
        <p:spPr bwMode="auto">
          <a:xfrm>
            <a:off x="-252536" y="4008481"/>
            <a:ext cx="1991117" cy="369332"/>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Světelný senzor</a:t>
            </a:r>
            <a:endParaRPr lang="en-GB" sz="1800" b="0" dirty="0">
              <a:solidFill>
                <a:srgbClr val="6F6F6F"/>
              </a:solidFill>
              <a:latin typeface="+mn-lt"/>
              <a:ea typeface="ＭＳ Ｐゴシック" pitchFamily="34" charset="-128"/>
            </a:endParaRPr>
          </a:p>
        </p:txBody>
      </p:sp>
      <p:sp>
        <p:nvSpPr>
          <p:cNvPr id="58" name="TextBox 17"/>
          <p:cNvSpPr txBox="1">
            <a:spLocks noChangeArrowheads="1"/>
          </p:cNvSpPr>
          <p:nvPr/>
        </p:nvSpPr>
        <p:spPr bwMode="auto">
          <a:xfrm>
            <a:off x="110218" y="4449974"/>
            <a:ext cx="1557781" cy="646331"/>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Nastavený podtlak</a:t>
            </a:r>
            <a:endParaRPr lang="en-GB" sz="1800" b="0" dirty="0">
              <a:solidFill>
                <a:srgbClr val="6F6F6F"/>
              </a:solidFill>
              <a:latin typeface="+mn-lt"/>
              <a:ea typeface="ＭＳ Ｐゴシック" pitchFamily="34" charset="-128"/>
            </a:endParaRPr>
          </a:p>
        </p:txBody>
      </p:sp>
      <p:sp>
        <p:nvSpPr>
          <p:cNvPr id="68" name="TextBox 17"/>
          <p:cNvSpPr txBox="1">
            <a:spLocks noChangeArrowheads="1"/>
          </p:cNvSpPr>
          <p:nvPr/>
        </p:nvSpPr>
        <p:spPr bwMode="auto">
          <a:xfrm>
            <a:off x="6971959" y="4593990"/>
            <a:ext cx="2172041" cy="646331"/>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Detekovaná velikost kanystru</a:t>
            </a:r>
            <a:endParaRPr lang="en-GB" sz="1800" b="0" dirty="0">
              <a:solidFill>
                <a:srgbClr val="6F6F6F"/>
              </a:solidFill>
              <a:latin typeface="+mn-lt"/>
              <a:ea typeface="ＭＳ Ｐゴシック" pitchFamily="34" charset="-128"/>
            </a:endParaRPr>
          </a:p>
        </p:txBody>
      </p:sp>
      <p:sp>
        <p:nvSpPr>
          <p:cNvPr id="96" name="TextBox 17"/>
          <p:cNvSpPr txBox="1">
            <a:spLocks noChangeArrowheads="1"/>
          </p:cNvSpPr>
          <p:nvPr/>
        </p:nvSpPr>
        <p:spPr bwMode="auto">
          <a:xfrm>
            <a:off x="27296" y="1787419"/>
            <a:ext cx="1635713" cy="646331"/>
          </a:xfrm>
          <a:prstGeom prst="rect">
            <a:avLst/>
          </a:prstGeom>
          <a:noFill/>
          <a:ln w="9525">
            <a:noFill/>
            <a:miter lim="800000"/>
            <a:headEnd/>
            <a:tailEnd/>
          </a:ln>
        </p:spPr>
        <p:txBody>
          <a:bodyPr wrap="square">
            <a:spAutoFit/>
          </a:bodyPr>
          <a:lstStyle/>
          <a:p>
            <a:pPr algn="r" defTabSz="914400">
              <a:buNone/>
            </a:pPr>
            <a:r>
              <a:rPr lang="en-GB" sz="1800" b="0" dirty="0" err="1">
                <a:solidFill>
                  <a:srgbClr val="6F6F6F"/>
                </a:solidFill>
                <a:latin typeface="+mn-lt"/>
                <a:ea typeface="ＭＳ Ｐゴシック" pitchFamily="34" charset="-128"/>
              </a:rPr>
              <a:t>Thopaz</a:t>
            </a:r>
            <a:r>
              <a:rPr lang="en-GB" sz="2500" b="0" baseline="14000" dirty="0">
                <a:solidFill>
                  <a:srgbClr val="6F6F6F"/>
                </a:solidFill>
                <a:latin typeface="+mn-lt"/>
                <a:ea typeface="ＭＳ Ｐゴシック" pitchFamily="34" charset="-128"/>
              </a:rPr>
              <a:t>+</a:t>
            </a:r>
            <a:r>
              <a:rPr lang="en-GB" sz="1800" b="0" dirty="0">
                <a:solidFill>
                  <a:srgbClr val="6F6F6F"/>
                </a:solidFill>
                <a:latin typeface="+mn-lt"/>
                <a:ea typeface="ＭＳ Ｐゴシック" pitchFamily="34" charset="-128"/>
              </a:rPr>
              <a:t> </a:t>
            </a:r>
            <a:r>
              <a:rPr lang="cs-CZ" sz="1800" b="0" dirty="0">
                <a:solidFill>
                  <a:srgbClr val="6F6F6F"/>
                </a:solidFill>
                <a:latin typeface="+mn-lt"/>
                <a:ea typeface="ＭＳ Ｐゴシック" pitchFamily="34" charset="-128"/>
              </a:rPr>
              <a:t>není v rovině</a:t>
            </a:r>
            <a:endParaRPr lang="en-GB" sz="1800" b="0" dirty="0">
              <a:solidFill>
                <a:srgbClr val="6F6F6F"/>
              </a:solidFill>
              <a:latin typeface="+mn-lt"/>
              <a:ea typeface="ＭＳ Ｐゴシック" pitchFamily="34" charset="-128"/>
            </a:endParaRPr>
          </a:p>
        </p:txBody>
      </p:sp>
      <p:pic>
        <p:nvPicPr>
          <p:cNvPr id="2050" name="Picture 2" descr="G:\03_Healthcare\03_Cardio_Thoracic\06_Thopaz+\01_product\01_Instructions\01-IfU\Bilder IfU\Bilder\Screenshots\16-Basic_2\16-Basic_2_EN.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487" y="2891041"/>
            <a:ext cx="3302245" cy="220149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clrChange>
              <a:clrFrom>
                <a:srgbClr val="FFFFFF"/>
              </a:clrFrom>
              <a:clrTo>
                <a:srgbClr val="FFFFFF">
                  <a:alpha val="0"/>
                </a:srgbClr>
              </a:clrTo>
            </a:clrChange>
            <a:duotone>
              <a:prstClr val="black"/>
              <a:srgbClr val="D5E1E1">
                <a:tint val="45000"/>
                <a:satMod val="400000"/>
              </a:srgbClr>
            </a:duotone>
            <a:extLst>
              <a:ext uri="{28A0092B-C50C-407E-A947-70E740481C1C}">
                <a14:useLocalDpi xmlns:a14="http://schemas.microsoft.com/office/drawing/2010/main" val="0"/>
              </a:ext>
            </a:extLst>
          </a:blip>
          <a:srcRect/>
          <a:stretch>
            <a:fillRect/>
          </a:stretch>
        </p:blipFill>
        <p:spPr bwMode="auto">
          <a:xfrm>
            <a:off x="3272988" y="2854513"/>
            <a:ext cx="466712" cy="3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Gerade Verbindung 7"/>
          <p:cNvCxnSpPr>
            <a:endCxn id="31" idx="1"/>
          </p:cNvCxnSpPr>
          <p:nvPr/>
        </p:nvCxnSpPr>
        <p:spPr bwMode="auto">
          <a:xfrm>
            <a:off x="6228184" y="2542633"/>
            <a:ext cx="746347" cy="0"/>
          </a:xfrm>
          <a:prstGeom prst="line">
            <a:avLst/>
          </a:prstGeom>
          <a:noFill/>
          <a:ln w="12700" cap="flat" cmpd="sng" algn="ctr">
            <a:solidFill>
              <a:srgbClr val="F17E00"/>
            </a:solidFill>
            <a:prstDash val="solid"/>
            <a:round/>
            <a:headEnd type="none" w="med" len="med"/>
            <a:tailEnd type="none" w="med" len="med"/>
          </a:ln>
          <a:effectLst/>
        </p:spPr>
      </p:cxnSp>
      <p:cxnSp>
        <p:nvCxnSpPr>
          <p:cNvPr id="27" name="Gerade Verbindung 26"/>
          <p:cNvCxnSpPr/>
          <p:nvPr/>
        </p:nvCxnSpPr>
        <p:spPr bwMode="auto">
          <a:xfrm>
            <a:off x="1635713" y="4193147"/>
            <a:ext cx="612626" cy="0"/>
          </a:xfrm>
          <a:prstGeom prst="line">
            <a:avLst/>
          </a:prstGeom>
          <a:noFill/>
          <a:ln w="12700" cap="flat" cmpd="sng" algn="ctr">
            <a:solidFill>
              <a:srgbClr val="F17E00"/>
            </a:solidFill>
            <a:prstDash val="solid"/>
            <a:round/>
            <a:headEnd type="none" w="med" len="med"/>
            <a:tailEnd type="none" w="med" len="med"/>
          </a:ln>
          <a:effectLst/>
        </p:spPr>
      </p:cxnSp>
      <p:cxnSp>
        <p:nvCxnSpPr>
          <p:cNvPr id="47" name="Gerade Verbindung 46"/>
          <p:cNvCxnSpPr/>
          <p:nvPr/>
        </p:nvCxnSpPr>
        <p:spPr bwMode="auto">
          <a:xfrm flipV="1">
            <a:off x="4556925" y="1785679"/>
            <a:ext cx="0" cy="1225876"/>
          </a:xfrm>
          <a:prstGeom prst="line">
            <a:avLst/>
          </a:prstGeom>
          <a:noFill/>
          <a:ln w="12700" cap="flat" cmpd="sng" algn="ctr">
            <a:solidFill>
              <a:srgbClr val="F17E00"/>
            </a:solidFill>
            <a:prstDash val="solid"/>
            <a:round/>
            <a:headEnd type="none" w="med" len="med"/>
            <a:tailEnd type="none" w="med" len="med"/>
          </a:ln>
          <a:effectLst/>
        </p:spPr>
      </p:cxnSp>
      <p:cxnSp>
        <p:nvCxnSpPr>
          <p:cNvPr id="53" name="Gerade Verbindung 52"/>
          <p:cNvCxnSpPr>
            <a:endCxn id="54" idx="1"/>
          </p:cNvCxnSpPr>
          <p:nvPr/>
        </p:nvCxnSpPr>
        <p:spPr bwMode="auto">
          <a:xfrm>
            <a:off x="5508104" y="4053060"/>
            <a:ext cx="1463856" cy="0"/>
          </a:xfrm>
          <a:prstGeom prst="line">
            <a:avLst/>
          </a:prstGeom>
          <a:noFill/>
          <a:ln w="12700" cap="flat" cmpd="sng" algn="ctr">
            <a:solidFill>
              <a:srgbClr val="F17E00"/>
            </a:solidFill>
            <a:prstDash val="solid"/>
            <a:round/>
            <a:headEnd type="none" w="med" len="med"/>
            <a:tailEnd type="none" w="med" len="med"/>
          </a:ln>
          <a:effectLst/>
        </p:spPr>
      </p:cxnSp>
      <p:cxnSp>
        <p:nvCxnSpPr>
          <p:cNvPr id="41" name="Gerade Verbindung 40"/>
          <p:cNvCxnSpPr>
            <a:endCxn id="42" idx="3"/>
          </p:cNvCxnSpPr>
          <p:nvPr/>
        </p:nvCxnSpPr>
        <p:spPr bwMode="auto">
          <a:xfrm flipH="1" flipV="1">
            <a:off x="1626021" y="3041156"/>
            <a:ext cx="1099953" cy="5532"/>
          </a:xfrm>
          <a:prstGeom prst="line">
            <a:avLst/>
          </a:prstGeom>
          <a:noFill/>
          <a:ln w="12700" cap="flat" cmpd="sng" algn="ctr">
            <a:solidFill>
              <a:srgbClr val="F17E00"/>
            </a:solidFill>
            <a:prstDash val="solid"/>
            <a:round/>
            <a:headEnd type="none" w="med" len="med"/>
            <a:tailEnd type="none" w="med" len="med"/>
          </a:ln>
          <a:effectLst/>
        </p:spPr>
      </p:cxnSp>
      <p:cxnSp>
        <p:nvCxnSpPr>
          <p:cNvPr id="59" name="Gerade Verbindung 58"/>
          <p:cNvCxnSpPr>
            <a:stCxn id="58" idx="3"/>
          </p:cNvCxnSpPr>
          <p:nvPr/>
        </p:nvCxnSpPr>
        <p:spPr bwMode="auto">
          <a:xfrm flipV="1">
            <a:off x="1667999" y="4634640"/>
            <a:ext cx="2255929" cy="138500"/>
          </a:xfrm>
          <a:prstGeom prst="line">
            <a:avLst/>
          </a:prstGeom>
          <a:noFill/>
          <a:ln w="12700" cap="flat" cmpd="sng" algn="ctr">
            <a:solidFill>
              <a:srgbClr val="F17E00"/>
            </a:solidFill>
            <a:prstDash val="solid"/>
            <a:round/>
            <a:headEnd type="none" w="med" len="med"/>
            <a:tailEnd type="none" w="med" len="med"/>
          </a:ln>
          <a:effectLst/>
        </p:spPr>
      </p:cxnSp>
      <p:cxnSp>
        <p:nvCxnSpPr>
          <p:cNvPr id="69" name="Gerade Verbindung 68"/>
          <p:cNvCxnSpPr/>
          <p:nvPr/>
        </p:nvCxnSpPr>
        <p:spPr bwMode="auto">
          <a:xfrm>
            <a:off x="5773282" y="4738006"/>
            <a:ext cx="1243311" cy="0"/>
          </a:xfrm>
          <a:prstGeom prst="line">
            <a:avLst/>
          </a:prstGeom>
          <a:noFill/>
          <a:ln w="12700" cap="flat" cmpd="sng" algn="ctr">
            <a:solidFill>
              <a:srgbClr val="F17E00"/>
            </a:solidFill>
            <a:prstDash val="solid"/>
            <a:round/>
            <a:headEnd type="none" w="med" len="med"/>
            <a:tailEnd type="none" w="med" len="med"/>
          </a:ln>
          <a:effectLst/>
        </p:spPr>
      </p:cxnSp>
      <p:cxnSp>
        <p:nvCxnSpPr>
          <p:cNvPr id="42002" name="Gewinkelte Verbindung 42001"/>
          <p:cNvCxnSpPr/>
          <p:nvPr/>
        </p:nvCxnSpPr>
        <p:spPr bwMode="auto">
          <a:xfrm rot="5400000">
            <a:off x="5618408" y="1775299"/>
            <a:ext cx="1283328" cy="1215905"/>
          </a:xfrm>
          <a:prstGeom prst="bentConnector3">
            <a:avLst>
              <a:gd name="adj1" fmla="val 2144"/>
            </a:avLst>
          </a:prstGeom>
          <a:noFill/>
          <a:ln w="9525" cap="flat" cmpd="sng" algn="ctr">
            <a:solidFill>
              <a:srgbClr val="F17E00"/>
            </a:solidFill>
            <a:prstDash val="solid"/>
            <a:round/>
            <a:headEnd type="none" w="med" len="med"/>
            <a:tailEnd type="none" w="med" len="med"/>
          </a:ln>
          <a:effectLst/>
        </p:spPr>
      </p:cxnSp>
      <p:cxnSp>
        <p:nvCxnSpPr>
          <p:cNvPr id="42012" name="Gewinkelte Verbindung 42011"/>
          <p:cNvCxnSpPr>
            <a:stCxn id="96" idx="3"/>
          </p:cNvCxnSpPr>
          <p:nvPr/>
        </p:nvCxnSpPr>
        <p:spPr bwMode="auto">
          <a:xfrm>
            <a:off x="1663009" y="2110585"/>
            <a:ext cx="1843335" cy="900970"/>
          </a:xfrm>
          <a:prstGeom prst="bentConnector3">
            <a:avLst>
              <a:gd name="adj1" fmla="val 50000"/>
            </a:avLst>
          </a:prstGeom>
          <a:noFill/>
          <a:ln w="9525" cap="flat" cmpd="sng" algn="ctr">
            <a:solidFill>
              <a:srgbClr val="F17E00"/>
            </a:solidFill>
            <a:prstDash val="solid"/>
            <a:round/>
            <a:headEnd type="none" w="med" len="med"/>
            <a:tailEnd type="none" w="med" len="med"/>
          </a:ln>
          <a:effectLst/>
        </p:spPr>
      </p:cxnSp>
      <p:cxnSp>
        <p:nvCxnSpPr>
          <p:cNvPr id="91" name="Gewinkelte Verbindung 90"/>
          <p:cNvCxnSpPr/>
          <p:nvPr/>
        </p:nvCxnSpPr>
        <p:spPr bwMode="auto">
          <a:xfrm>
            <a:off x="1649738" y="3630880"/>
            <a:ext cx="1623250" cy="244915"/>
          </a:xfrm>
          <a:prstGeom prst="bentConnector3">
            <a:avLst>
              <a:gd name="adj1" fmla="val 101287"/>
            </a:avLst>
          </a:prstGeom>
          <a:noFill/>
          <a:ln w="9525" cap="flat" cmpd="sng" algn="ctr">
            <a:solidFill>
              <a:srgbClr val="F17E00"/>
            </a:solidFill>
            <a:prstDash val="solid"/>
            <a:round/>
            <a:headEnd type="none" w="med" len="med"/>
            <a:tailEnd type="none" w="med" len="med"/>
          </a:ln>
          <a:effectLst/>
        </p:spPr>
      </p:cxnSp>
      <p:cxnSp>
        <p:nvCxnSpPr>
          <p:cNvPr id="99" name="Gewinkelte Verbindung 98"/>
          <p:cNvCxnSpPr/>
          <p:nvPr/>
        </p:nvCxnSpPr>
        <p:spPr bwMode="auto">
          <a:xfrm rot="16200000" flipH="1">
            <a:off x="3229489" y="2201379"/>
            <a:ext cx="1100847" cy="288032"/>
          </a:xfrm>
          <a:prstGeom prst="bentConnector3">
            <a:avLst>
              <a:gd name="adj1" fmla="val 50000"/>
            </a:avLst>
          </a:prstGeom>
          <a:noFill/>
          <a:ln w="9525" cap="flat" cmpd="sng" algn="ctr">
            <a:solidFill>
              <a:srgbClr val="F17E00"/>
            </a:solidFill>
            <a:prstDash val="solid"/>
            <a:round/>
            <a:headEnd type="none" w="med" len="med"/>
            <a:tailEnd type="none" w="med" len="med"/>
          </a:ln>
          <a:effectLst/>
        </p:spPr>
      </p:cxnSp>
      <p:pic>
        <p:nvPicPr>
          <p:cNvPr id="8194" name="Picture 2" descr="G:\03_Healthcare\03_Cardio_Thoracic\06_Thopaz+\01_product\01_Instructions\01-IfU\Bilder IfU\Bilder\Symbols\Symbol-not-enough-fluid-to-measure-in-action-b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868" y="5835104"/>
            <a:ext cx="431800" cy="3302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17"/>
          <p:cNvSpPr txBox="1">
            <a:spLocks noChangeArrowheads="1"/>
          </p:cNvSpPr>
          <p:nvPr/>
        </p:nvSpPr>
        <p:spPr bwMode="auto">
          <a:xfrm>
            <a:off x="971599" y="5815538"/>
            <a:ext cx="5629757"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Odsáto nedostatečné množství tekutiny pro měření</a:t>
            </a:r>
            <a:endParaRPr lang="en-GB" sz="1800" b="0" dirty="0">
              <a:solidFill>
                <a:srgbClr val="6F6F6F"/>
              </a:solidFill>
              <a:latin typeface="+mn-lt"/>
              <a:ea typeface="ＭＳ Ｐゴシック"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srmsch0141\c-user-data$\nschwegl\Desktop\Unbenannt-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4415" y="3787215"/>
            <a:ext cx="3079473" cy="230608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GB" dirty="0" err="1"/>
              <a:t>Thopaz</a:t>
            </a:r>
            <a:r>
              <a:rPr lang="en-GB" sz="4500" baseline="10000" dirty="0"/>
              <a:t>+</a:t>
            </a:r>
            <a:r>
              <a:rPr lang="en-GB" dirty="0"/>
              <a:t> </a:t>
            </a:r>
            <a:r>
              <a:rPr lang="cs-CZ" dirty="0"/>
              <a:t>hlavní displej</a:t>
            </a:r>
            <a:endParaRPr lang="en-GB" dirty="0"/>
          </a:p>
        </p:txBody>
      </p:sp>
      <p:sp>
        <p:nvSpPr>
          <p:cNvPr id="6" name="Inhaltsplatzhalter 5"/>
          <p:cNvSpPr>
            <a:spLocks noGrp="1"/>
          </p:cNvSpPr>
          <p:nvPr>
            <p:ph sz="half" idx="2"/>
          </p:nvPr>
        </p:nvSpPr>
        <p:spPr>
          <a:xfrm>
            <a:off x="4681870" y="1456185"/>
            <a:ext cx="4244280" cy="4493095"/>
          </a:xfrm>
        </p:spPr>
        <p:txBody>
          <a:bodyPr/>
          <a:lstStyle/>
          <a:p>
            <a:pPr marL="0" indent="0">
              <a:buNone/>
            </a:pPr>
            <a:r>
              <a:rPr lang="cs-CZ" sz="2000" dirty="0"/>
              <a:t>Základní displej</a:t>
            </a:r>
            <a:endParaRPr lang="en-GB" sz="2000" dirty="0"/>
          </a:p>
          <a:p>
            <a:r>
              <a:rPr lang="cs-CZ" sz="2000" dirty="0"/>
              <a:t>Aktuální únik vzduchu</a:t>
            </a:r>
            <a:endParaRPr lang="en-GB" sz="2000" dirty="0"/>
          </a:p>
          <a:p>
            <a:r>
              <a:rPr lang="cs-CZ" sz="2000" dirty="0"/>
              <a:t>Celkové množství odsáté tekutiny</a:t>
            </a:r>
            <a:endParaRPr lang="en-GB" sz="2000" dirty="0"/>
          </a:p>
          <a:p>
            <a:r>
              <a:rPr lang="cs-CZ" sz="1400" dirty="0"/>
              <a:t>Stav baterie, číslo pacienta, doba terapie, nastavený podtlak, velikost kanystru</a:t>
            </a:r>
            <a:endParaRPr lang="en-GB" sz="1400" dirty="0"/>
          </a:p>
          <a:p>
            <a:pPr marL="0" indent="0">
              <a:buNone/>
            </a:pPr>
            <a:endParaRPr lang="de-DE" sz="2000" dirty="0"/>
          </a:p>
          <a:p>
            <a:pPr marL="0" indent="0">
              <a:buNone/>
            </a:pPr>
            <a:r>
              <a:rPr lang="cs-CZ" sz="2000" dirty="0"/>
              <a:t>Rozšířený</a:t>
            </a:r>
            <a:r>
              <a:rPr lang="en-GB" sz="2000" dirty="0"/>
              <a:t> </a:t>
            </a:r>
            <a:r>
              <a:rPr lang="en-GB" sz="2000" dirty="0" err="1"/>
              <a:t>displa</a:t>
            </a:r>
            <a:r>
              <a:rPr lang="cs-CZ" sz="2000" dirty="0"/>
              <a:t>j</a:t>
            </a:r>
            <a:endParaRPr lang="en-GB" sz="2000" dirty="0"/>
          </a:p>
          <a:p>
            <a:r>
              <a:rPr lang="cs-CZ" sz="2000" dirty="0"/>
              <a:t>Aktuální únik vzduchu a jeho historie </a:t>
            </a:r>
            <a:r>
              <a:rPr lang="en-GB" sz="2000" dirty="0"/>
              <a:t>(12 h / 100 ml/min)</a:t>
            </a:r>
          </a:p>
          <a:p>
            <a:r>
              <a:rPr lang="cs-CZ" sz="2000" dirty="0"/>
              <a:t>Celkové množství odsáté tekutiny a 2 nastavitelné parametry</a:t>
            </a:r>
          </a:p>
          <a:p>
            <a:r>
              <a:rPr lang="cs-CZ" sz="1400" dirty="0"/>
              <a:t>Stav baterie, číslo pacienta, doba terapie, nastavený podtlak, velikost kanystru</a:t>
            </a:r>
            <a:endParaRPr lang="en-GB" sz="1400" dirty="0"/>
          </a:p>
          <a:p>
            <a:endParaRPr lang="en-GB" sz="2000" dirty="0"/>
          </a:p>
        </p:txBody>
      </p:sp>
      <p:sp>
        <p:nvSpPr>
          <p:cNvPr id="10" name="Ellipse 9"/>
          <p:cNvSpPr/>
          <p:nvPr/>
        </p:nvSpPr>
        <p:spPr bwMode="auto">
          <a:xfrm>
            <a:off x="2971800" y="3714752"/>
            <a:ext cx="1524000" cy="150019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457200" rtl="0" eaLnBrk="1" fontAlgn="base" latinLnBrk="0" hangingPunct="1">
              <a:lnSpc>
                <a:spcPct val="100000"/>
              </a:lnSpc>
              <a:spcBef>
                <a:spcPct val="20000"/>
              </a:spcBef>
              <a:spcAft>
                <a:spcPct val="0"/>
              </a:spcAft>
              <a:buClrTx/>
              <a:buSzTx/>
              <a:buFont typeface="Arial" pitchFamily="34" charset="0"/>
              <a:buAutoNum type="arabicPeriod"/>
              <a:tabLst/>
            </a:pPr>
            <a:endParaRPr kumimoji="0" lang="de-DE" sz="2800" b="1" i="0" u="none" strike="noStrike" cap="none" normalizeH="0" baseline="0" dirty="0">
              <a:ln>
                <a:noFill/>
              </a:ln>
              <a:solidFill>
                <a:srgbClr val="7F7F7F"/>
              </a:solidFill>
              <a:effectLst/>
              <a:latin typeface="Lucida Console" pitchFamily="49" charset="0"/>
              <a:cs typeface="Arial" pitchFamily="34" charset="0"/>
            </a:endParaRPr>
          </a:p>
        </p:txBody>
      </p:sp>
      <p:pic>
        <p:nvPicPr>
          <p:cNvPr id="22" name="Grafik 2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0091" flipH="1">
            <a:off x="3400929" y="5488263"/>
            <a:ext cx="613947" cy="403171"/>
          </a:xfrm>
          <a:prstGeom prst="rect">
            <a:avLst/>
          </a:prstGeom>
        </p:spPr>
      </p:pic>
      <p:pic>
        <p:nvPicPr>
          <p:cNvPr id="14" name="Picture 3" descr="\\srmsch0141\c-user-data$\nschwegl\Desktop\Unbenannt-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6566" y="1290202"/>
            <a:ext cx="3067322" cy="229698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03_Healthcare\03_Cardio_Thoracic\06_Thopaz+\01_product\01_Instructions\01-IfU\Bilder IfU\Bilder\Screenshots\16-Basic_2\16-Basic_2_EN.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783" y="1805063"/>
            <a:ext cx="2127579" cy="1418386"/>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0091" flipH="1">
            <a:off x="3400930" y="3060629"/>
            <a:ext cx="613947" cy="403171"/>
          </a:xfrm>
          <a:prstGeom prst="rect">
            <a:avLst/>
          </a:prstGeom>
        </p:spPr>
      </p:pic>
      <p:pic>
        <p:nvPicPr>
          <p:cNvPr id="5123" name="Picture 3" descr="G:\03_Healthcare\03_Cardio_Thoracic\06_Thopaz+\01_product\01_Instructions\01-IfU\Bilder IfU\Bilder\Screenshots\19-Advanced\19-Advanced_EN.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144" y="4293095"/>
            <a:ext cx="2136698" cy="142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75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5" name="Picture 12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71207" y="3248356"/>
            <a:ext cx="1383362" cy="6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46" name="Picture 12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35376" y="3234188"/>
            <a:ext cx="1302491" cy="55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idx="4294967295"/>
          </p:nvPr>
        </p:nvSpPr>
        <p:spPr>
          <a:xfrm>
            <a:off x="457200" y="548680"/>
            <a:ext cx="8229600" cy="488968"/>
          </a:xfrm>
        </p:spPr>
        <p:txBody>
          <a:bodyPr/>
          <a:lstStyle/>
          <a:p>
            <a:r>
              <a:rPr lang="de-DE" sz="2800" b="0" dirty="0" err="1"/>
              <a:t>Thopaz</a:t>
            </a:r>
            <a:r>
              <a:rPr lang="de-DE" sz="4700" b="0" baseline="8000" dirty="0"/>
              <a:t>+ </a:t>
            </a:r>
            <a:r>
              <a:rPr lang="cs-CZ" sz="2800" b="0" dirty="0"/>
              <a:t>Produktové portfolio</a:t>
            </a:r>
            <a:endParaRPr lang="de-CH" sz="2800" b="0" dirty="0"/>
          </a:p>
        </p:txBody>
      </p:sp>
      <p:sp>
        <p:nvSpPr>
          <p:cNvPr id="4" name="Datumsplatzhalter 3"/>
          <p:cNvSpPr>
            <a:spLocks noGrp="1"/>
          </p:cNvSpPr>
          <p:nvPr>
            <p:ph type="dt" sz="half" idx="10"/>
          </p:nvPr>
        </p:nvSpPr>
        <p:spPr/>
        <p:txBody>
          <a:bodyPr/>
          <a:lstStyle/>
          <a:p>
            <a:fld id="{4FEF413B-1FD0-4707-B8D8-429061116053}" type="datetime1">
              <a:rPr lang="de-CH" smtClean="0"/>
              <a:pPr/>
              <a:t>18.03.2023</a:t>
            </a:fld>
            <a:endParaRPr lang="en-US" dirty="0"/>
          </a:p>
        </p:txBody>
      </p:sp>
      <p:sp>
        <p:nvSpPr>
          <p:cNvPr id="5" name="Foliennummernplatzhalter 4"/>
          <p:cNvSpPr>
            <a:spLocks noGrp="1"/>
          </p:cNvSpPr>
          <p:nvPr>
            <p:ph type="sldNum" sz="quarter" idx="12"/>
          </p:nvPr>
        </p:nvSpPr>
        <p:spPr/>
        <p:txBody>
          <a:bodyPr/>
          <a:lstStyle/>
          <a:p>
            <a:fld id="{DEDEE9CB-D3B9-4302-A680-0FE63CA2DA24}" type="slidenum">
              <a:rPr lang="en-US" smtClean="0"/>
              <a:pPr/>
              <a:t>12</a:t>
            </a:fld>
            <a:endParaRPr lang="en-US" dirty="0"/>
          </a:p>
        </p:txBody>
      </p:sp>
      <p:pic>
        <p:nvPicPr>
          <p:cNvPr id="5238" name="Picture 118"/>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38746" y="3549538"/>
            <a:ext cx="855453" cy="94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39" name="Picture 119"/>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802627" y="3487360"/>
            <a:ext cx="554733" cy="92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40" name="Picture 120"/>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517745" y="5013176"/>
            <a:ext cx="1181351" cy="86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41" name="Picture 121"/>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849073" y="4869160"/>
            <a:ext cx="611359" cy="96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42" name="Picture 12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818424" y="2132856"/>
            <a:ext cx="534224" cy="94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43" name="Picture 123"/>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759792" y="2150864"/>
            <a:ext cx="556624" cy="92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44" name="Picture 124"/>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3131840" y="2204864"/>
            <a:ext cx="1306027" cy="56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48" name="Picture 128"/>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4494665" y="2204864"/>
            <a:ext cx="1311354" cy="6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1115616" y="1340768"/>
            <a:ext cx="1224136" cy="369332"/>
          </a:xfrm>
          <a:prstGeom prst="rect">
            <a:avLst/>
          </a:prstGeom>
          <a:noFill/>
        </p:spPr>
        <p:txBody>
          <a:bodyPr wrap="square" rtlCol="0">
            <a:spAutoFit/>
          </a:bodyPr>
          <a:lstStyle/>
          <a:p>
            <a:pPr defTabSz="914400" fontAlgn="auto">
              <a:spcBef>
                <a:spcPts val="0"/>
              </a:spcBef>
              <a:spcAft>
                <a:spcPts val="0"/>
              </a:spcAft>
              <a:buFontTx/>
              <a:buNone/>
            </a:pPr>
            <a:r>
              <a:rPr lang="en-GB" sz="1800" b="0" dirty="0" err="1">
                <a:solidFill>
                  <a:srgbClr val="6F6F6F"/>
                </a:solidFill>
                <a:latin typeface="Arial"/>
                <a:ea typeface="ＭＳ Ｐゴシック" pitchFamily="34" charset="-128"/>
              </a:rPr>
              <a:t>Thopaz</a:t>
            </a:r>
            <a:r>
              <a:rPr lang="en-GB" sz="2500" b="0" baseline="14000" dirty="0">
                <a:solidFill>
                  <a:srgbClr val="6F6F6F"/>
                </a:solidFill>
                <a:latin typeface="Arial"/>
                <a:ea typeface="ＭＳ Ｐゴシック" pitchFamily="34" charset="-128"/>
              </a:rPr>
              <a:t>+</a:t>
            </a:r>
            <a:endParaRPr lang="de-CH" sz="1800" b="0" baseline="30000" dirty="0">
              <a:solidFill>
                <a:schemeClr val="bg1">
                  <a:lumMod val="50000"/>
                </a:schemeClr>
              </a:solidFill>
              <a:latin typeface="Arial" panose="020B0604020202020204" pitchFamily="34" charset="0"/>
              <a:cs typeface="Arial" panose="020B0604020202020204" pitchFamily="34" charset="0"/>
            </a:endParaRPr>
          </a:p>
        </p:txBody>
      </p:sp>
      <p:sp>
        <p:nvSpPr>
          <p:cNvPr id="135" name="Textfeld 134"/>
          <p:cNvSpPr txBox="1"/>
          <p:nvPr/>
        </p:nvSpPr>
        <p:spPr>
          <a:xfrm>
            <a:off x="3352805" y="1340768"/>
            <a:ext cx="2088232" cy="523220"/>
          </a:xfrm>
          <a:prstGeom prst="rect">
            <a:avLst/>
          </a:prstGeom>
          <a:noFill/>
        </p:spPr>
        <p:txBody>
          <a:bodyPr wrap="square" rtlCol="0">
            <a:spAutoFit/>
          </a:bodyPr>
          <a:lstStyle/>
          <a:p>
            <a:pPr defTabSz="914400" fontAlgn="auto">
              <a:spcBef>
                <a:spcPts val="0"/>
              </a:spcBef>
              <a:spcAft>
                <a:spcPts val="0"/>
              </a:spcAft>
              <a:buFontTx/>
              <a:buNone/>
            </a:pPr>
            <a:r>
              <a:rPr lang="de-CH" sz="1800" b="0" dirty="0" err="1">
                <a:solidFill>
                  <a:schemeClr val="bg1">
                    <a:lumMod val="50000"/>
                  </a:schemeClr>
                </a:solidFill>
                <a:latin typeface="Arial" panose="020B0604020202020204" pitchFamily="34" charset="0"/>
                <a:cs typeface="Arial" panose="020B0604020202020204" pitchFamily="34" charset="0"/>
              </a:rPr>
              <a:t>Thopaz</a:t>
            </a:r>
            <a:r>
              <a:rPr lang="de-CH" sz="1800" b="0" dirty="0">
                <a:solidFill>
                  <a:schemeClr val="bg1">
                    <a:lumMod val="50000"/>
                  </a:schemeClr>
                </a:solidFill>
                <a:latin typeface="Arial" panose="020B0604020202020204" pitchFamily="34" charset="0"/>
                <a:cs typeface="Arial" panose="020B0604020202020204" pitchFamily="34" charset="0"/>
              </a:rPr>
              <a:t> </a:t>
            </a:r>
            <a:r>
              <a:rPr lang="cs-CZ" sz="1800" b="0" dirty="0">
                <a:solidFill>
                  <a:schemeClr val="bg1">
                    <a:lumMod val="50000"/>
                  </a:schemeClr>
                </a:solidFill>
                <a:latin typeface="Arial" panose="020B0604020202020204" pitchFamily="34" charset="0"/>
                <a:cs typeface="Arial" panose="020B0604020202020204" pitchFamily="34" charset="0"/>
              </a:rPr>
              <a:t>hadice</a:t>
            </a:r>
            <a:r>
              <a:rPr lang="de-CH" sz="1800" b="0" dirty="0">
                <a:solidFill>
                  <a:schemeClr val="bg1">
                    <a:lumMod val="50000"/>
                  </a:schemeClr>
                </a:solidFill>
                <a:latin typeface="Arial" panose="020B0604020202020204" pitchFamily="34" charset="0"/>
                <a:cs typeface="Arial" panose="020B0604020202020204" pitchFamily="34" charset="0"/>
              </a:rPr>
              <a:t>, </a:t>
            </a:r>
            <a:r>
              <a:rPr lang="de-CH" sz="1000" b="0" dirty="0" err="1">
                <a:solidFill>
                  <a:schemeClr val="bg1">
                    <a:lumMod val="50000"/>
                  </a:schemeClr>
                </a:solidFill>
                <a:latin typeface="Calibri"/>
              </a:rPr>
              <a:t>Thopaz</a:t>
            </a:r>
            <a:r>
              <a:rPr lang="de-CH" sz="1000" b="0" dirty="0">
                <a:solidFill>
                  <a:schemeClr val="bg1">
                    <a:lumMod val="50000"/>
                  </a:schemeClr>
                </a:solidFill>
                <a:latin typeface="Calibri"/>
              </a:rPr>
              <a:t> </a:t>
            </a:r>
            <a:r>
              <a:rPr lang="de-CH" sz="1000" b="0" dirty="0" err="1">
                <a:solidFill>
                  <a:schemeClr val="bg1">
                    <a:lumMod val="50000"/>
                  </a:schemeClr>
                </a:solidFill>
                <a:latin typeface="Calibri"/>
              </a:rPr>
              <a:t>and</a:t>
            </a:r>
            <a:r>
              <a:rPr lang="de-CH" sz="1000" b="0" dirty="0">
                <a:solidFill>
                  <a:schemeClr val="bg1">
                    <a:lumMod val="50000"/>
                  </a:schemeClr>
                </a:solidFill>
                <a:latin typeface="Calibri"/>
              </a:rPr>
              <a:t> </a:t>
            </a:r>
            <a:r>
              <a:rPr lang="de-CH" sz="1000" b="0" dirty="0" err="1">
                <a:solidFill>
                  <a:schemeClr val="bg1">
                    <a:lumMod val="50000"/>
                  </a:schemeClr>
                </a:solidFill>
                <a:latin typeface="Calibri"/>
              </a:rPr>
              <a:t>Thopaz</a:t>
            </a:r>
            <a:r>
              <a:rPr lang="de-CH" sz="1000" b="0" baseline="30000" dirty="0">
                <a:solidFill>
                  <a:schemeClr val="bg1">
                    <a:lumMod val="50000"/>
                  </a:schemeClr>
                </a:solidFill>
                <a:latin typeface="Calibri"/>
              </a:rPr>
              <a:t>+</a:t>
            </a:r>
          </a:p>
        </p:txBody>
      </p:sp>
      <p:sp>
        <p:nvSpPr>
          <p:cNvPr id="136" name="Textfeld 135"/>
          <p:cNvSpPr txBox="1"/>
          <p:nvPr/>
        </p:nvSpPr>
        <p:spPr>
          <a:xfrm>
            <a:off x="6660232" y="1340768"/>
            <a:ext cx="2088232" cy="523220"/>
          </a:xfrm>
          <a:prstGeom prst="rect">
            <a:avLst/>
          </a:prstGeom>
          <a:noFill/>
        </p:spPr>
        <p:txBody>
          <a:bodyPr wrap="square" rtlCol="0">
            <a:spAutoFit/>
          </a:bodyPr>
          <a:lstStyle/>
          <a:p>
            <a:pPr defTabSz="914400" fontAlgn="auto">
              <a:spcBef>
                <a:spcPts val="0"/>
              </a:spcBef>
              <a:spcAft>
                <a:spcPts val="0"/>
              </a:spcAft>
              <a:buFontTx/>
              <a:buNone/>
            </a:pPr>
            <a:r>
              <a:rPr lang="cs-CZ" sz="1800" b="0" dirty="0">
                <a:solidFill>
                  <a:schemeClr val="bg1">
                    <a:lumMod val="50000"/>
                  </a:schemeClr>
                </a:solidFill>
                <a:latin typeface="Arial" panose="020B0604020202020204" pitchFamily="34" charset="0"/>
                <a:cs typeface="Arial" panose="020B0604020202020204" pitchFamily="34" charset="0"/>
              </a:rPr>
              <a:t>Kanystry</a:t>
            </a:r>
            <a:r>
              <a:rPr lang="de-CH" sz="1800" b="0" dirty="0">
                <a:solidFill>
                  <a:schemeClr val="bg1">
                    <a:lumMod val="50000"/>
                  </a:schemeClr>
                </a:solidFill>
                <a:latin typeface="Arial" panose="020B0604020202020204" pitchFamily="34" charset="0"/>
                <a:cs typeface="Arial" panose="020B0604020202020204" pitchFamily="34" charset="0"/>
              </a:rPr>
              <a:t>, </a:t>
            </a:r>
          </a:p>
          <a:p>
            <a:pPr defTabSz="914400" fontAlgn="auto">
              <a:spcBef>
                <a:spcPts val="0"/>
              </a:spcBef>
              <a:spcAft>
                <a:spcPts val="0"/>
              </a:spcAft>
              <a:buFontTx/>
              <a:buNone/>
            </a:pPr>
            <a:r>
              <a:rPr lang="de-CH" sz="1000" b="0" dirty="0" err="1">
                <a:solidFill>
                  <a:schemeClr val="bg1">
                    <a:lumMod val="50000"/>
                  </a:schemeClr>
                </a:solidFill>
                <a:latin typeface="Calibri"/>
              </a:rPr>
              <a:t>Thopaz</a:t>
            </a:r>
            <a:r>
              <a:rPr lang="de-CH" sz="1000" b="0" dirty="0">
                <a:solidFill>
                  <a:schemeClr val="bg1">
                    <a:lumMod val="50000"/>
                  </a:schemeClr>
                </a:solidFill>
                <a:latin typeface="Calibri"/>
              </a:rPr>
              <a:t> </a:t>
            </a:r>
            <a:r>
              <a:rPr lang="de-CH" sz="1000" b="0" dirty="0" err="1">
                <a:solidFill>
                  <a:schemeClr val="bg1">
                    <a:lumMod val="50000"/>
                  </a:schemeClr>
                </a:solidFill>
                <a:latin typeface="Calibri"/>
              </a:rPr>
              <a:t>and</a:t>
            </a:r>
            <a:r>
              <a:rPr lang="de-CH" sz="1000" b="0" dirty="0">
                <a:solidFill>
                  <a:schemeClr val="bg1">
                    <a:lumMod val="50000"/>
                  </a:schemeClr>
                </a:solidFill>
                <a:latin typeface="Calibri"/>
              </a:rPr>
              <a:t> </a:t>
            </a:r>
            <a:r>
              <a:rPr lang="de-CH" sz="1000" b="0" dirty="0" err="1">
                <a:solidFill>
                  <a:schemeClr val="bg1">
                    <a:lumMod val="50000"/>
                  </a:schemeClr>
                </a:solidFill>
                <a:latin typeface="Calibri"/>
              </a:rPr>
              <a:t>Thopaz</a:t>
            </a:r>
            <a:r>
              <a:rPr lang="de-CH" sz="1000" b="0" baseline="30000" dirty="0">
                <a:solidFill>
                  <a:schemeClr val="bg1">
                    <a:lumMod val="50000"/>
                  </a:schemeClr>
                </a:solidFill>
                <a:latin typeface="Calibri"/>
              </a:rPr>
              <a:t>+</a:t>
            </a:r>
          </a:p>
        </p:txBody>
      </p:sp>
      <p:sp>
        <p:nvSpPr>
          <p:cNvPr id="3" name="Rechteck 2"/>
          <p:cNvSpPr/>
          <p:nvPr/>
        </p:nvSpPr>
        <p:spPr>
          <a:xfrm>
            <a:off x="3044525" y="5499816"/>
            <a:ext cx="3111651" cy="738664"/>
          </a:xfrm>
          <a:prstGeom prst="rect">
            <a:avLst/>
          </a:prstGeom>
        </p:spPr>
        <p:txBody>
          <a:bodyPr wrap="square">
            <a:spAutoFit/>
          </a:bodyPr>
          <a:lstStyle/>
          <a:p>
            <a:pPr defTabSz="914400" fontAlgn="auto">
              <a:spcBef>
                <a:spcPts val="0"/>
              </a:spcBef>
              <a:spcAft>
                <a:spcPts val="0"/>
              </a:spcAft>
              <a:buFontTx/>
              <a:buNone/>
            </a:pPr>
            <a:r>
              <a:rPr lang="en-US" sz="1400" b="0" dirty="0" err="1">
                <a:solidFill>
                  <a:schemeClr val="bg1">
                    <a:lumMod val="50000"/>
                  </a:schemeClr>
                </a:solidFill>
                <a:latin typeface="Calibri"/>
              </a:rPr>
              <a:t>Medela</a:t>
            </a:r>
            <a:r>
              <a:rPr lang="en-US" sz="1400" b="0" dirty="0">
                <a:solidFill>
                  <a:schemeClr val="bg1">
                    <a:lumMod val="50000"/>
                  </a:schemeClr>
                </a:solidFill>
                <a:latin typeface="Calibri"/>
              </a:rPr>
              <a:t> </a:t>
            </a:r>
            <a:r>
              <a:rPr lang="cs-CZ" sz="1400" b="0" dirty="0">
                <a:solidFill>
                  <a:schemeClr val="bg1">
                    <a:lumMod val="50000"/>
                  </a:schemeClr>
                </a:solidFill>
                <a:latin typeface="Calibri"/>
              </a:rPr>
              <a:t>doporučuje použít největší možný konektor kompatibilní s </a:t>
            </a:r>
            <a:r>
              <a:rPr lang="cs-CZ" sz="1400" b="0" dirty="0" err="1">
                <a:solidFill>
                  <a:schemeClr val="bg1">
                    <a:lumMod val="50000"/>
                  </a:schemeClr>
                </a:solidFill>
                <a:latin typeface="Calibri"/>
              </a:rPr>
              <a:t>pacienstkým</a:t>
            </a:r>
            <a:r>
              <a:rPr lang="cs-CZ" sz="1400" b="0" dirty="0">
                <a:solidFill>
                  <a:schemeClr val="bg1">
                    <a:lumMod val="50000"/>
                  </a:schemeClr>
                </a:solidFill>
                <a:latin typeface="Calibri"/>
              </a:rPr>
              <a:t> katetrem. </a:t>
            </a:r>
            <a:endParaRPr lang="de-CH" sz="1400" b="0" dirty="0">
              <a:solidFill>
                <a:schemeClr val="bg1">
                  <a:lumMod val="50000"/>
                </a:schemeClr>
              </a:solidFill>
              <a:latin typeface="Calibri"/>
            </a:endParaRPr>
          </a:p>
        </p:txBody>
      </p:sp>
      <p:sp>
        <p:nvSpPr>
          <p:cNvPr id="27" name="Rechteck 26"/>
          <p:cNvSpPr/>
          <p:nvPr/>
        </p:nvSpPr>
        <p:spPr>
          <a:xfrm>
            <a:off x="539552" y="5642084"/>
            <a:ext cx="2232248" cy="523220"/>
          </a:xfrm>
          <a:prstGeom prst="rect">
            <a:avLst/>
          </a:prstGeom>
        </p:spPr>
        <p:txBody>
          <a:bodyPr wrap="square">
            <a:spAutoFit/>
          </a:bodyPr>
          <a:lstStyle/>
          <a:p>
            <a:pPr defTabSz="914400" fontAlgn="auto">
              <a:spcBef>
                <a:spcPts val="0"/>
              </a:spcBef>
              <a:spcAft>
                <a:spcPts val="0"/>
              </a:spcAft>
              <a:buFontTx/>
              <a:buNone/>
            </a:pPr>
            <a:r>
              <a:rPr lang="en-US" sz="1400" b="0" dirty="0">
                <a:solidFill>
                  <a:schemeClr val="bg1">
                    <a:lumMod val="50000"/>
                  </a:schemeClr>
                </a:solidFill>
                <a:latin typeface="Calibri"/>
              </a:rPr>
              <a:t>079.1000 / 2 / 3</a:t>
            </a:r>
          </a:p>
          <a:p>
            <a:pPr defTabSz="914400" fontAlgn="auto">
              <a:spcBef>
                <a:spcPts val="0"/>
              </a:spcBef>
              <a:spcAft>
                <a:spcPts val="0"/>
              </a:spcAft>
              <a:buFontTx/>
              <a:buNone/>
            </a:pPr>
            <a:r>
              <a:rPr lang="en-US" sz="1400" b="0" dirty="0" err="1">
                <a:solidFill>
                  <a:schemeClr val="bg1">
                    <a:lumMod val="50000"/>
                  </a:schemeClr>
                </a:solidFill>
                <a:latin typeface="Calibri"/>
              </a:rPr>
              <a:t>Thopaz</a:t>
            </a:r>
            <a:r>
              <a:rPr lang="en-US" sz="1400" b="0" dirty="0">
                <a:solidFill>
                  <a:schemeClr val="bg1">
                    <a:lumMod val="50000"/>
                  </a:schemeClr>
                </a:solidFill>
                <a:latin typeface="Calibri"/>
              </a:rPr>
              <a:t>+ </a:t>
            </a:r>
            <a:r>
              <a:rPr lang="cs-CZ" sz="1400" b="0" dirty="0">
                <a:solidFill>
                  <a:schemeClr val="bg1">
                    <a:lumMod val="50000"/>
                  </a:schemeClr>
                </a:solidFill>
                <a:latin typeface="Calibri"/>
              </a:rPr>
              <a:t>drenážní systém</a:t>
            </a:r>
            <a:endParaRPr lang="de-CH" sz="1400" b="0" dirty="0">
              <a:solidFill>
                <a:schemeClr val="bg1">
                  <a:lumMod val="50000"/>
                </a:schemeClr>
              </a:solidFill>
              <a:latin typeface="Calibri"/>
            </a:endParaRPr>
          </a:p>
        </p:txBody>
      </p:sp>
      <p:sp>
        <p:nvSpPr>
          <p:cNvPr id="8" name="Rechteck 7"/>
          <p:cNvSpPr/>
          <p:nvPr/>
        </p:nvSpPr>
        <p:spPr>
          <a:xfrm>
            <a:off x="3391156" y="2894747"/>
            <a:ext cx="676788"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079.0021</a:t>
            </a:r>
            <a:endParaRPr lang="de-CH" sz="1000" b="0" baseline="30000" dirty="0">
              <a:solidFill>
                <a:schemeClr val="bg1">
                  <a:lumMod val="50000"/>
                </a:schemeClr>
              </a:solidFill>
              <a:latin typeface="Calibri"/>
            </a:endParaRPr>
          </a:p>
        </p:txBody>
      </p:sp>
      <p:sp>
        <p:nvSpPr>
          <p:cNvPr id="9" name="Rechteck 8"/>
          <p:cNvSpPr/>
          <p:nvPr/>
        </p:nvSpPr>
        <p:spPr>
          <a:xfrm>
            <a:off x="4788024" y="2894747"/>
            <a:ext cx="676788"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079.0022</a:t>
            </a:r>
            <a:endParaRPr lang="de-CH" sz="1000" b="0" baseline="30000" dirty="0">
              <a:solidFill>
                <a:schemeClr val="bg1">
                  <a:lumMod val="50000"/>
                </a:schemeClr>
              </a:solidFill>
              <a:latin typeface="Calibri"/>
            </a:endParaRPr>
          </a:p>
        </p:txBody>
      </p:sp>
      <p:sp>
        <p:nvSpPr>
          <p:cNvPr id="30" name="Rechteck 29"/>
          <p:cNvSpPr/>
          <p:nvPr/>
        </p:nvSpPr>
        <p:spPr>
          <a:xfrm>
            <a:off x="3391200" y="3902859"/>
            <a:ext cx="676788"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079.0023</a:t>
            </a:r>
            <a:endParaRPr lang="de-CH" sz="1000" b="0" baseline="30000" dirty="0">
              <a:solidFill>
                <a:schemeClr val="bg1">
                  <a:lumMod val="50000"/>
                </a:schemeClr>
              </a:solidFill>
              <a:latin typeface="Calibri"/>
            </a:endParaRPr>
          </a:p>
        </p:txBody>
      </p:sp>
      <p:sp>
        <p:nvSpPr>
          <p:cNvPr id="31" name="Rechteck 30"/>
          <p:cNvSpPr/>
          <p:nvPr/>
        </p:nvSpPr>
        <p:spPr>
          <a:xfrm>
            <a:off x="4788000" y="3902859"/>
            <a:ext cx="676788"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079.0024</a:t>
            </a:r>
            <a:endParaRPr lang="de-CH" sz="1000" b="0" baseline="30000" dirty="0">
              <a:solidFill>
                <a:schemeClr val="bg1">
                  <a:lumMod val="50000"/>
                </a:schemeClr>
              </a:solidFill>
              <a:latin typeface="Calibri"/>
            </a:endParaRPr>
          </a:p>
        </p:txBody>
      </p:sp>
      <p:sp>
        <p:nvSpPr>
          <p:cNvPr id="34" name="Rechteck 33"/>
          <p:cNvSpPr/>
          <p:nvPr/>
        </p:nvSpPr>
        <p:spPr>
          <a:xfrm>
            <a:off x="7125745" y="3140968"/>
            <a:ext cx="857927"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079.0011/12</a:t>
            </a:r>
            <a:endParaRPr lang="de-CH" sz="1000" b="0" baseline="30000" dirty="0">
              <a:solidFill>
                <a:schemeClr val="bg1">
                  <a:lumMod val="50000"/>
                </a:schemeClr>
              </a:solidFill>
              <a:latin typeface="Calibri"/>
            </a:endParaRPr>
          </a:p>
        </p:txBody>
      </p:sp>
      <p:sp>
        <p:nvSpPr>
          <p:cNvPr id="36" name="Rechteck 35"/>
          <p:cNvSpPr/>
          <p:nvPr/>
        </p:nvSpPr>
        <p:spPr>
          <a:xfrm>
            <a:off x="7140144" y="4465275"/>
            <a:ext cx="857927"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079.0016/17</a:t>
            </a:r>
            <a:endParaRPr lang="de-CH" sz="1000" b="0" baseline="30000" dirty="0">
              <a:solidFill>
                <a:schemeClr val="bg1">
                  <a:lumMod val="50000"/>
                </a:schemeClr>
              </a:solidFill>
              <a:latin typeface="Calibri"/>
            </a:endParaRPr>
          </a:p>
        </p:txBody>
      </p:sp>
      <p:sp>
        <p:nvSpPr>
          <p:cNvPr id="37" name="Rechteck 36"/>
          <p:cNvSpPr/>
          <p:nvPr/>
        </p:nvSpPr>
        <p:spPr>
          <a:xfrm>
            <a:off x="7160057" y="5837783"/>
            <a:ext cx="857927"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079.0018/19</a:t>
            </a:r>
            <a:endParaRPr lang="de-CH" sz="1000" b="0" baseline="30000" dirty="0">
              <a:solidFill>
                <a:schemeClr val="bg1">
                  <a:lumMod val="50000"/>
                </a:schemeClr>
              </a:solidFill>
              <a:latin typeface="Calibri"/>
            </a:endParaRPr>
          </a:p>
        </p:txBody>
      </p:sp>
      <p:pic>
        <p:nvPicPr>
          <p:cNvPr id="29" name="Picture 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85036" y="2310092"/>
            <a:ext cx="2180620" cy="302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989200" y="4253894"/>
            <a:ext cx="1448667" cy="73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501719" y="4303577"/>
            <a:ext cx="1352850" cy="73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hteck 34"/>
          <p:cNvSpPr/>
          <p:nvPr/>
        </p:nvSpPr>
        <p:spPr>
          <a:xfrm>
            <a:off x="3463164" y="5039065"/>
            <a:ext cx="676788"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079.0025</a:t>
            </a:r>
            <a:endParaRPr lang="de-CH" sz="1000" b="0" baseline="30000" dirty="0">
              <a:solidFill>
                <a:schemeClr val="bg1">
                  <a:lumMod val="50000"/>
                </a:schemeClr>
              </a:solidFill>
              <a:latin typeface="Calibri"/>
            </a:endParaRPr>
          </a:p>
        </p:txBody>
      </p:sp>
      <p:sp>
        <p:nvSpPr>
          <p:cNvPr id="38" name="Rechteck 37"/>
          <p:cNvSpPr/>
          <p:nvPr/>
        </p:nvSpPr>
        <p:spPr>
          <a:xfrm>
            <a:off x="4836925" y="5054987"/>
            <a:ext cx="676788"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079.0026</a:t>
            </a:r>
            <a:endParaRPr lang="de-CH" sz="1000" b="0" baseline="30000" dirty="0">
              <a:solidFill>
                <a:schemeClr val="bg1">
                  <a:lumMod val="50000"/>
                </a:schemeClr>
              </a:solidFill>
              <a:latin typeface="Calibri"/>
            </a:endParaRPr>
          </a:p>
        </p:txBody>
      </p:sp>
    </p:spTree>
    <p:extLst>
      <p:ext uri="{BB962C8B-B14F-4D97-AF65-F5344CB8AC3E}">
        <p14:creationId xmlns:p14="http://schemas.microsoft.com/office/powerpoint/2010/main" val="2442954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548680"/>
            <a:ext cx="8229600" cy="488968"/>
          </a:xfrm>
        </p:spPr>
        <p:txBody>
          <a:bodyPr/>
          <a:lstStyle/>
          <a:p>
            <a:r>
              <a:rPr lang="de-DE" sz="2800" b="0" dirty="0" err="1"/>
              <a:t>Thopaz</a:t>
            </a:r>
            <a:r>
              <a:rPr lang="de-DE" sz="4700" b="0" baseline="8000" dirty="0"/>
              <a:t>+ </a:t>
            </a:r>
            <a:r>
              <a:rPr lang="cs-CZ" sz="2800" b="0" dirty="0"/>
              <a:t>Produktové portfolio</a:t>
            </a:r>
            <a:endParaRPr lang="de-CH" sz="2800" b="0" dirty="0"/>
          </a:p>
        </p:txBody>
      </p:sp>
      <p:sp>
        <p:nvSpPr>
          <p:cNvPr id="4" name="Datumsplatzhalter 3"/>
          <p:cNvSpPr>
            <a:spLocks noGrp="1"/>
          </p:cNvSpPr>
          <p:nvPr>
            <p:ph type="dt" sz="half" idx="10"/>
          </p:nvPr>
        </p:nvSpPr>
        <p:spPr/>
        <p:txBody>
          <a:bodyPr/>
          <a:lstStyle/>
          <a:p>
            <a:fld id="{4FEF413B-1FD0-4707-B8D8-429061116053}" type="datetime1">
              <a:rPr lang="de-CH" smtClean="0"/>
              <a:pPr/>
              <a:t>18.03.2023</a:t>
            </a:fld>
            <a:endParaRPr lang="en-US" dirty="0"/>
          </a:p>
        </p:txBody>
      </p:sp>
      <p:sp>
        <p:nvSpPr>
          <p:cNvPr id="5" name="Foliennummernplatzhalter 4"/>
          <p:cNvSpPr>
            <a:spLocks noGrp="1"/>
          </p:cNvSpPr>
          <p:nvPr>
            <p:ph type="sldNum" sz="quarter" idx="12"/>
          </p:nvPr>
        </p:nvSpPr>
        <p:spPr/>
        <p:txBody>
          <a:bodyPr/>
          <a:lstStyle/>
          <a:p>
            <a:fld id="{DEDEE9CB-D3B9-4302-A680-0FE63CA2DA24}" type="slidenum">
              <a:rPr lang="en-US" smtClean="0"/>
              <a:pPr/>
              <a:t>13</a:t>
            </a:fld>
            <a:endParaRPr lang="en-US" dirty="0"/>
          </a:p>
        </p:txBody>
      </p:sp>
      <p:sp>
        <p:nvSpPr>
          <p:cNvPr id="7" name="Textfeld 6"/>
          <p:cNvSpPr txBox="1"/>
          <p:nvPr/>
        </p:nvSpPr>
        <p:spPr>
          <a:xfrm>
            <a:off x="683568" y="1354416"/>
            <a:ext cx="2088232" cy="625812"/>
          </a:xfrm>
          <a:prstGeom prst="rect">
            <a:avLst/>
          </a:prstGeom>
          <a:noFill/>
        </p:spPr>
        <p:txBody>
          <a:bodyPr wrap="square" rtlCol="0">
            <a:spAutoFit/>
          </a:bodyPr>
          <a:lstStyle/>
          <a:p>
            <a:pPr defTabSz="914400" fontAlgn="auto">
              <a:spcBef>
                <a:spcPts val="0"/>
              </a:spcBef>
              <a:spcAft>
                <a:spcPts val="0"/>
              </a:spcAft>
              <a:buFontTx/>
              <a:buNone/>
            </a:pPr>
            <a:r>
              <a:rPr lang="cs-CZ" sz="1800" b="0" dirty="0" err="1">
                <a:solidFill>
                  <a:schemeClr val="bg1">
                    <a:lumMod val="50000"/>
                  </a:schemeClr>
                </a:solidFill>
                <a:latin typeface="Arial" panose="020B0604020202020204" pitchFamily="34" charset="0"/>
                <a:cs typeface="Arial" panose="020B0604020202020204" pitchFamily="34" charset="0"/>
              </a:rPr>
              <a:t>Dokovací</a:t>
            </a:r>
            <a:r>
              <a:rPr lang="cs-CZ" sz="1800" b="0" dirty="0">
                <a:solidFill>
                  <a:schemeClr val="bg1">
                    <a:lumMod val="50000"/>
                  </a:schemeClr>
                </a:solidFill>
                <a:latin typeface="Arial" panose="020B0604020202020204" pitchFamily="34" charset="0"/>
                <a:cs typeface="Arial" panose="020B0604020202020204" pitchFamily="34" charset="0"/>
              </a:rPr>
              <a:t> stanice</a:t>
            </a:r>
            <a:endParaRPr lang="de-CH" sz="1800" b="0" dirty="0">
              <a:solidFill>
                <a:schemeClr val="bg1">
                  <a:lumMod val="50000"/>
                </a:schemeClr>
              </a:solidFill>
              <a:latin typeface="Arial" panose="020B0604020202020204" pitchFamily="34" charset="0"/>
              <a:cs typeface="Arial" panose="020B0604020202020204" pitchFamily="34" charset="0"/>
            </a:endParaRPr>
          </a:p>
          <a:p>
            <a:pPr defTabSz="914400" fontAlgn="auto">
              <a:spcBef>
                <a:spcPts val="0"/>
              </a:spcBef>
              <a:spcAft>
                <a:spcPts val="0"/>
              </a:spcAft>
              <a:buNone/>
            </a:pPr>
            <a:r>
              <a:rPr lang="de-CH" sz="1000" b="0" dirty="0" err="1">
                <a:solidFill>
                  <a:schemeClr val="bg1">
                    <a:lumMod val="50000"/>
                  </a:schemeClr>
                </a:solidFill>
                <a:latin typeface="Calibri"/>
              </a:rPr>
              <a:t>Thopaz</a:t>
            </a:r>
            <a:r>
              <a:rPr lang="de-CH" sz="1000" b="0" dirty="0">
                <a:solidFill>
                  <a:schemeClr val="bg1">
                    <a:lumMod val="50000"/>
                  </a:schemeClr>
                </a:solidFill>
                <a:latin typeface="Calibri"/>
              </a:rPr>
              <a:t> </a:t>
            </a:r>
            <a:r>
              <a:rPr lang="cs-CZ" sz="1000" b="0" dirty="0">
                <a:solidFill>
                  <a:schemeClr val="bg1">
                    <a:lumMod val="50000"/>
                  </a:schemeClr>
                </a:solidFill>
                <a:latin typeface="Calibri"/>
              </a:rPr>
              <a:t> / </a:t>
            </a:r>
            <a:r>
              <a:rPr lang="de-CH" sz="1000" b="0" dirty="0" err="1">
                <a:solidFill>
                  <a:schemeClr val="bg1">
                    <a:lumMod val="50000"/>
                  </a:schemeClr>
                </a:solidFill>
                <a:latin typeface="Calibri"/>
              </a:rPr>
              <a:t>Thopaz</a:t>
            </a:r>
            <a:r>
              <a:rPr lang="de-CH" sz="1000" b="0" baseline="30000" dirty="0">
                <a:solidFill>
                  <a:schemeClr val="bg1">
                    <a:lumMod val="50000"/>
                  </a:schemeClr>
                </a:solidFill>
                <a:latin typeface="Calibri"/>
              </a:rPr>
              <a:t>+</a:t>
            </a:r>
          </a:p>
          <a:p>
            <a:pPr defTabSz="914400" fontAlgn="auto">
              <a:spcBef>
                <a:spcPts val="0"/>
              </a:spcBef>
              <a:spcAft>
                <a:spcPts val="0"/>
              </a:spcAft>
              <a:buFontTx/>
              <a:buNone/>
            </a:pPr>
            <a:endParaRPr lang="de-CH" sz="1000" b="0" baseline="30000" dirty="0">
              <a:solidFill>
                <a:schemeClr val="bg1">
                  <a:lumMod val="50000"/>
                </a:schemeClr>
              </a:solidFill>
              <a:latin typeface="Arial" panose="020B0604020202020204" pitchFamily="34" charset="0"/>
              <a:cs typeface="Arial" panose="020B0604020202020204" pitchFamily="34" charset="0"/>
            </a:endParaRPr>
          </a:p>
        </p:txBody>
      </p:sp>
      <p:sp>
        <p:nvSpPr>
          <p:cNvPr id="135" name="Textfeld 134"/>
          <p:cNvSpPr txBox="1"/>
          <p:nvPr/>
        </p:nvSpPr>
        <p:spPr>
          <a:xfrm>
            <a:off x="3366453" y="1313472"/>
            <a:ext cx="2088232" cy="646331"/>
          </a:xfrm>
          <a:prstGeom prst="rect">
            <a:avLst/>
          </a:prstGeom>
          <a:noFill/>
        </p:spPr>
        <p:txBody>
          <a:bodyPr wrap="square" rtlCol="0">
            <a:spAutoFit/>
          </a:bodyPr>
          <a:lstStyle/>
          <a:p>
            <a:pPr defTabSz="914400" fontAlgn="auto">
              <a:spcBef>
                <a:spcPts val="0"/>
              </a:spcBef>
              <a:spcAft>
                <a:spcPts val="0"/>
              </a:spcAft>
              <a:buFontTx/>
              <a:buNone/>
            </a:pPr>
            <a:r>
              <a:rPr lang="cs-CZ" sz="1800" b="0" dirty="0">
                <a:solidFill>
                  <a:schemeClr val="bg1">
                    <a:lumMod val="50000"/>
                  </a:schemeClr>
                </a:solidFill>
                <a:latin typeface="Arial" panose="020B0604020202020204" pitchFamily="34" charset="0"/>
                <a:cs typeface="Arial" panose="020B0604020202020204" pitchFamily="34" charset="0"/>
              </a:rPr>
              <a:t>Transportní popruh </a:t>
            </a:r>
            <a:r>
              <a:rPr lang="en-GB" sz="1800" b="0" dirty="0" err="1">
                <a:solidFill>
                  <a:srgbClr val="6F6F6F"/>
                </a:solidFill>
                <a:latin typeface="Arial"/>
                <a:ea typeface="ＭＳ Ｐゴシック" pitchFamily="34" charset="-128"/>
              </a:rPr>
              <a:t>Thopaz</a:t>
            </a:r>
            <a:r>
              <a:rPr lang="en-GB" sz="2500" b="0" baseline="14000" dirty="0">
                <a:solidFill>
                  <a:srgbClr val="6F6F6F"/>
                </a:solidFill>
                <a:latin typeface="Arial"/>
                <a:ea typeface="ＭＳ Ｐゴシック" pitchFamily="34" charset="-128"/>
              </a:rPr>
              <a:t>+</a:t>
            </a:r>
            <a:endParaRPr lang="de-CH" sz="1000" b="0" baseline="30000" dirty="0">
              <a:solidFill>
                <a:schemeClr val="bg1">
                  <a:lumMod val="50000"/>
                </a:schemeClr>
              </a:solidFill>
              <a:latin typeface="Calibri"/>
            </a:endParaRPr>
          </a:p>
        </p:txBody>
      </p:sp>
      <p:sp>
        <p:nvSpPr>
          <p:cNvPr id="136" name="Textfeld 135"/>
          <p:cNvSpPr txBox="1"/>
          <p:nvPr/>
        </p:nvSpPr>
        <p:spPr>
          <a:xfrm>
            <a:off x="6422562" y="1340768"/>
            <a:ext cx="2304256" cy="677108"/>
          </a:xfrm>
          <a:prstGeom prst="rect">
            <a:avLst/>
          </a:prstGeom>
          <a:noFill/>
        </p:spPr>
        <p:txBody>
          <a:bodyPr wrap="square" rtlCol="0">
            <a:spAutoFit/>
          </a:bodyPr>
          <a:lstStyle/>
          <a:p>
            <a:pPr lvl="0" defTabSz="914400" fontAlgn="auto">
              <a:spcBef>
                <a:spcPts val="0"/>
              </a:spcBef>
              <a:spcAft>
                <a:spcPts val="0"/>
              </a:spcAft>
              <a:buNone/>
            </a:pPr>
            <a:r>
              <a:rPr lang="cs-CZ" sz="1800" b="0" dirty="0">
                <a:solidFill>
                  <a:schemeClr val="bg1">
                    <a:lumMod val="50000"/>
                  </a:schemeClr>
                </a:solidFill>
                <a:latin typeface="Arial" panose="020B0604020202020204" pitchFamily="34" charset="0"/>
                <a:cs typeface="Arial" panose="020B0604020202020204" pitchFamily="34" charset="0"/>
              </a:rPr>
              <a:t>Držáky</a:t>
            </a:r>
            <a:endParaRPr lang="de-CH" sz="1800" b="0" dirty="0">
              <a:solidFill>
                <a:schemeClr val="bg1">
                  <a:lumMod val="50000"/>
                </a:schemeClr>
              </a:solidFill>
              <a:latin typeface="Arial" panose="020B0604020202020204" pitchFamily="34" charset="0"/>
              <a:cs typeface="Arial" panose="020B0604020202020204" pitchFamily="34" charset="0"/>
            </a:endParaRPr>
          </a:p>
          <a:p>
            <a:pPr defTabSz="914400" fontAlgn="auto">
              <a:spcBef>
                <a:spcPts val="0"/>
              </a:spcBef>
              <a:spcAft>
                <a:spcPts val="0"/>
              </a:spcAft>
              <a:buNone/>
            </a:pPr>
            <a:r>
              <a:rPr lang="de-CH" sz="1000" b="0" dirty="0" err="1">
                <a:solidFill>
                  <a:schemeClr val="bg1">
                    <a:lumMod val="50000"/>
                  </a:schemeClr>
                </a:solidFill>
                <a:latin typeface="Calibri"/>
              </a:rPr>
              <a:t>Thopaz</a:t>
            </a:r>
            <a:r>
              <a:rPr lang="de-CH" sz="1000" b="0" dirty="0">
                <a:solidFill>
                  <a:schemeClr val="bg1">
                    <a:lumMod val="50000"/>
                  </a:schemeClr>
                </a:solidFill>
                <a:latin typeface="Calibri"/>
              </a:rPr>
              <a:t> </a:t>
            </a:r>
            <a:r>
              <a:rPr lang="cs-CZ" sz="1000" b="0" dirty="0">
                <a:solidFill>
                  <a:schemeClr val="bg1">
                    <a:lumMod val="50000"/>
                  </a:schemeClr>
                </a:solidFill>
                <a:latin typeface="Calibri"/>
              </a:rPr>
              <a:t> / </a:t>
            </a:r>
            <a:r>
              <a:rPr lang="de-CH" sz="1000" b="0" dirty="0" err="1">
                <a:solidFill>
                  <a:schemeClr val="bg1">
                    <a:lumMod val="50000"/>
                  </a:schemeClr>
                </a:solidFill>
                <a:latin typeface="Calibri"/>
              </a:rPr>
              <a:t>Thopaz</a:t>
            </a:r>
            <a:r>
              <a:rPr lang="de-CH" sz="1000" b="0" baseline="30000" dirty="0">
                <a:solidFill>
                  <a:schemeClr val="bg1">
                    <a:lumMod val="50000"/>
                  </a:schemeClr>
                </a:solidFill>
                <a:latin typeface="Calibri"/>
              </a:rPr>
              <a:t>+</a:t>
            </a:r>
          </a:p>
          <a:p>
            <a:pPr defTabSz="914400" fontAlgn="auto">
              <a:spcBef>
                <a:spcPts val="0"/>
              </a:spcBef>
              <a:spcAft>
                <a:spcPts val="0"/>
              </a:spcAft>
              <a:buFontTx/>
              <a:buNone/>
            </a:pPr>
            <a:endParaRPr lang="de-CH" sz="1000" b="0" dirty="0">
              <a:solidFill>
                <a:schemeClr val="bg1">
                  <a:lumMod val="50000"/>
                </a:schemeClr>
              </a:solidFill>
              <a:latin typeface="Calibri"/>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854" y="2108933"/>
            <a:ext cx="2162290" cy="153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1514" y="2269663"/>
            <a:ext cx="2039524" cy="89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hteck 38"/>
          <p:cNvSpPr/>
          <p:nvPr/>
        </p:nvSpPr>
        <p:spPr>
          <a:xfrm>
            <a:off x="1420518" y="3706836"/>
            <a:ext cx="676788"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079.0037</a:t>
            </a:r>
            <a:endParaRPr lang="de-CH" sz="1000" b="0" baseline="30000" dirty="0">
              <a:solidFill>
                <a:schemeClr val="bg1">
                  <a:lumMod val="50000"/>
                </a:schemeClr>
              </a:solidFill>
              <a:latin typeface="Calibri"/>
            </a:endParaRPr>
          </a:p>
        </p:txBody>
      </p:sp>
      <p:sp>
        <p:nvSpPr>
          <p:cNvPr id="40" name="Rechteck 39"/>
          <p:cNvSpPr/>
          <p:nvPr/>
        </p:nvSpPr>
        <p:spPr>
          <a:xfrm>
            <a:off x="4261956" y="3284984"/>
            <a:ext cx="676788"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079.1006</a:t>
            </a:r>
            <a:endParaRPr lang="de-CH" sz="1000" b="0" baseline="30000" dirty="0">
              <a:solidFill>
                <a:schemeClr val="bg1">
                  <a:lumMod val="50000"/>
                </a:schemeClr>
              </a:solidFill>
              <a:latin typeface="Calibri"/>
            </a:endParaRPr>
          </a:p>
        </p:txBody>
      </p:sp>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094" y="1965705"/>
            <a:ext cx="1728483" cy="1528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echteck 40"/>
          <p:cNvSpPr/>
          <p:nvPr/>
        </p:nvSpPr>
        <p:spPr>
          <a:xfrm>
            <a:off x="7236296" y="3573016"/>
            <a:ext cx="676788"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079.0040</a:t>
            </a:r>
            <a:endParaRPr lang="de-CH" sz="1000" b="0" baseline="30000" dirty="0">
              <a:solidFill>
                <a:schemeClr val="bg1">
                  <a:lumMod val="50000"/>
                </a:schemeClr>
              </a:solidFill>
              <a:latin typeface="Calibri"/>
            </a:endParaRPr>
          </a:p>
        </p:txBody>
      </p:sp>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61481" y="4173578"/>
            <a:ext cx="1699096" cy="109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hteck 41"/>
          <p:cNvSpPr/>
          <p:nvPr/>
        </p:nvSpPr>
        <p:spPr>
          <a:xfrm>
            <a:off x="7257941" y="5271011"/>
            <a:ext cx="676788"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079.0036</a:t>
            </a:r>
            <a:endParaRPr lang="de-CH" sz="1000" b="0" baseline="30000" dirty="0">
              <a:solidFill>
                <a:schemeClr val="bg1">
                  <a:lumMod val="50000"/>
                </a:schemeClr>
              </a:solidFill>
              <a:latin typeface="Calibri"/>
            </a:endParaRPr>
          </a:p>
        </p:txBody>
      </p:sp>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01893" y="4603942"/>
            <a:ext cx="1440160" cy="93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feld 43"/>
          <p:cNvSpPr txBox="1"/>
          <p:nvPr/>
        </p:nvSpPr>
        <p:spPr>
          <a:xfrm>
            <a:off x="3401514" y="3639856"/>
            <a:ext cx="2206730" cy="902811"/>
          </a:xfrm>
          <a:prstGeom prst="rect">
            <a:avLst/>
          </a:prstGeom>
          <a:noFill/>
        </p:spPr>
        <p:txBody>
          <a:bodyPr wrap="square" rtlCol="0">
            <a:spAutoFit/>
          </a:bodyPr>
          <a:lstStyle/>
          <a:p>
            <a:pPr defTabSz="914400" fontAlgn="auto">
              <a:spcBef>
                <a:spcPts val="0"/>
              </a:spcBef>
              <a:spcAft>
                <a:spcPts val="0"/>
              </a:spcAft>
              <a:buFontTx/>
              <a:buNone/>
            </a:pPr>
            <a:r>
              <a:rPr lang="cs-CZ" sz="1800" b="0" dirty="0">
                <a:solidFill>
                  <a:schemeClr val="bg1">
                    <a:lumMod val="50000"/>
                  </a:schemeClr>
                </a:solidFill>
                <a:latin typeface="Arial" panose="020B0604020202020204" pitchFamily="34" charset="0"/>
                <a:cs typeface="Arial" panose="020B0604020202020204" pitchFamily="34" charset="0"/>
              </a:rPr>
              <a:t>Krytka konektoru hadice </a:t>
            </a:r>
          </a:p>
          <a:p>
            <a:pPr defTabSz="914400" fontAlgn="auto">
              <a:spcBef>
                <a:spcPts val="0"/>
              </a:spcBef>
              <a:spcAft>
                <a:spcPts val="0"/>
              </a:spcAft>
              <a:buNone/>
            </a:pPr>
            <a:r>
              <a:rPr lang="de-CH" sz="1000" b="0" dirty="0" err="1">
                <a:solidFill>
                  <a:schemeClr val="bg1">
                    <a:lumMod val="50000"/>
                  </a:schemeClr>
                </a:solidFill>
                <a:latin typeface="Calibri"/>
              </a:rPr>
              <a:t>Thopaz</a:t>
            </a:r>
            <a:r>
              <a:rPr lang="de-CH" sz="1000" b="0" dirty="0">
                <a:solidFill>
                  <a:schemeClr val="bg1">
                    <a:lumMod val="50000"/>
                  </a:schemeClr>
                </a:solidFill>
                <a:latin typeface="Calibri"/>
              </a:rPr>
              <a:t> </a:t>
            </a:r>
            <a:r>
              <a:rPr lang="cs-CZ" sz="1000" b="0" dirty="0">
                <a:solidFill>
                  <a:schemeClr val="bg1">
                    <a:lumMod val="50000"/>
                  </a:schemeClr>
                </a:solidFill>
                <a:latin typeface="Calibri"/>
              </a:rPr>
              <a:t> / </a:t>
            </a:r>
            <a:r>
              <a:rPr lang="de-CH" sz="1000" b="0" dirty="0" err="1">
                <a:solidFill>
                  <a:schemeClr val="bg1">
                    <a:lumMod val="50000"/>
                  </a:schemeClr>
                </a:solidFill>
                <a:latin typeface="Calibri"/>
              </a:rPr>
              <a:t>Thopaz</a:t>
            </a:r>
            <a:r>
              <a:rPr lang="de-CH" sz="1000" b="0" baseline="30000" dirty="0">
                <a:solidFill>
                  <a:schemeClr val="bg1">
                    <a:lumMod val="50000"/>
                  </a:schemeClr>
                </a:solidFill>
                <a:latin typeface="Calibri"/>
              </a:rPr>
              <a:t>+</a:t>
            </a:r>
          </a:p>
          <a:p>
            <a:pPr defTabSz="914400" fontAlgn="auto">
              <a:spcBef>
                <a:spcPts val="0"/>
              </a:spcBef>
              <a:spcAft>
                <a:spcPts val="0"/>
              </a:spcAft>
              <a:buFontTx/>
              <a:buNone/>
            </a:pPr>
            <a:endParaRPr lang="de-CH" sz="1000" b="0" baseline="30000" dirty="0">
              <a:solidFill>
                <a:schemeClr val="bg1">
                  <a:lumMod val="50000"/>
                </a:schemeClr>
              </a:solidFill>
              <a:latin typeface="Arial" panose="020B0604020202020204" pitchFamily="34" charset="0"/>
              <a:cs typeface="Arial" panose="020B0604020202020204" pitchFamily="34" charset="0"/>
            </a:endParaRPr>
          </a:p>
        </p:txBody>
      </p:sp>
      <p:sp>
        <p:nvSpPr>
          <p:cNvPr id="45" name="Rechteck 44"/>
          <p:cNvSpPr/>
          <p:nvPr/>
        </p:nvSpPr>
        <p:spPr>
          <a:xfrm>
            <a:off x="4166485" y="5481706"/>
            <a:ext cx="676788" cy="246221"/>
          </a:xfrm>
          <a:prstGeom prst="rect">
            <a:avLst/>
          </a:prstGeom>
        </p:spPr>
        <p:txBody>
          <a:bodyPr wrap="none">
            <a:spAutoFit/>
          </a:bodyPr>
          <a:lstStyle/>
          <a:p>
            <a:pPr defTabSz="914400" fontAlgn="auto">
              <a:spcBef>
                <a:spcPts val="0"/>
              </a:spcBef>
              <a:spcAft>
                <a:spcPts val="0"/>
              </a:spcAft>
              <a:buFontTx/>
              <a:buNone/>
            </a:pPr>
            <a:r>
              <a:rPr lang="de-CH" sz="1000" b="0" dirty="0">
                <a:solidFill>
                  <a:schemeClr val="bg1">
                    <a:lumMod val="50000"/>
                  </a:schemeClr>
                </a:solidFill>
                <a:latin typeface="Calibri"/>
              </a:rPr>
              <a:t>079.0039</a:t>
            </a:r>
            <a:endParaRPr lang="de-CH" sz="1000" b="0" baseline="30000" dirty="0">
              <a:solidFill>
                <a:schemeClr val="bg1">
                  <a:lumMod val="50000"/>
                </a:schemeClr>
              </a:solidFill>
              <a:latin typeface="Calibri"/>
            </a:endParaRPr>
          </a:p>
        </p:txBody>
      </p:sp>
    </p:spTree>
    <p:extLst>
      <p:ext uri="{BB962C8B-B14F-4D97-AF65-F5344CB8AC3E}">
        <p14:creationId xmlns:p14="http://schemas.microsoft.com/office/powerpoint/2010/main" val="283010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0377" y="2241397"/>
            <a:ext cx="4618856" cy="2769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332656"/>
            <a:ext cx="8229600" cy="936104"/>
          </a:xfrm>
        </p:spPr>
        <p:txBody>
          <a:bodyPr/>
          <a:lstStyle/>
          <a:p>
            <a:r>
              <a:rPr lang="en-GB" dirty="0" err="1"/>
              <a:t>Thopaz</a:t>
            </a:r>
            <a:r>
              <a:rPr lang="en-GB" sz="4700" baseline="8000" dirty="0"/>
              <a:t>+ </a:t>
            </a:r>
            <a:r>
              <a:rPr lang="cs-CZ" dirty="0"/>
              <a:t>hadice</a:t>
            </a:r>
            <a:endParaRPr lang="en-GB" dirty="0"/>
          </a:p>
        </p:txBody>
      </p:sp>
      <p:sp>
        <p:nvSpPr>
          <p:cNvPr id="8" name="TextBox 17"/>
          <p:cNvSpPr txBox="1">
            <a:spLocks noChangeArrowheads="1"/>
          </p:cNvSpPr>
          <p:nvPr/>
        </p:nvSpPr>
        <p:spPr bwMode="auto">
          <a:xfrm>
            <a:off x="7195338" y="4562544"/>
            <a:ext cx="1697142"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Svorka hadice</a:t>
            </a:r>
            <a:endParaRPr lang="en-GB" sz="1800" b="0" dirty="0">
              <a:solidFill>
                <a:srgbClr val="6F6F6F"/>
              </a:solidFill>
              <a:latin typeface="+mn-lt"/>
              <a:ea typeface="ＭＳ Ｐゴシック" pitchFamily="34" charset="-128"/>
            </a:endParaRPr>
          </a:p>
        </p:txBody>
      </p:sp>
      <p:sp>
        <p:nvSpPr>
          <p:cNvPr id="10" name="TextBox 17"/>
          <p:cNvSpPr txBox="1">
            <a:spLocks noChangeArrowheads="1"/>
          </p:cNvSpPr>
          <p:nvPr/>
        </p:nvSpPr>
        <p:spPr bwMode="auto">
          <a:xfrm>
            <a:off x="7193123" y="4067780"/>
            <a:ext cx="1950877"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Měřící hadice</a:t>
            </a:r>
            <a:endParaRPr lang="en-GB" sz="1800" b="0" dirty="0">
              <a:solidFill>
                <a:srgbClr val="6F6F6F"/>
              </a:solidFill>
              <a:latin typeface="+mn-lt"/>
              <a:ea typeface="ＭＳ Ｐゴシック" pitchFamily="34" charset="-128"/>
            </a:endParaRPr>
          </a:p>
        </p:txBody>
      </p:sp>
      <p:sp>
        <p:nvSpPr>
          <p:cNvPr id="11" name="TextBox 17"/>
          <p:cNvSpPr txBox="1">
            <a:spLocks noChangeArrowheads="1"/>
          </p:cNvSpPr>
          <p:nvPr/>
        </p:nvSpPr>
        <p:spPr bwMode="auto">
          <a:xfrm>
            <a:off x="175058" y="4715852"/>
            <a:ext cx="2376950" cy="369332"/>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Připojení k přístroji</a:t>
            </a:r>
            <a:endParaRPr lang="en-GB" sz="1800" b="0" dirty="0">
              <a:solidFill>
                <a:srgbClr val="6F6F6F"/>
              </a:solidFill>
              <a:latin typeface="+mn-lt"/>
              <a:ea typeface="ＭＳ Ｐゴシック" pitchFamily="34" charset="-128"/>
            </a:endParaRPr>
          </a:p>
        </p:txBody>
      </p:sp>
      <p:sp>
        <p:nvSpPr>
          <p:cNvPr id="12" name="TextBox 17"/>
          <p:cNvSpPr txBox="1">
            <a:spLocks noChangeArrowheads="1"/>
          </p:cNvSpPr>
          <p:nvPr/>
        </p:nvSpPr>
        <p:spPr bwMode="auto">
          <a:xfrm>
            <a:off x="42798" y="3923764"/>
            <a:ext cx="2544042" cy="369332"/>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Připojení ke kanystru</a:t>
            </a:r>
            <a:endParaRPr lang="en-GB" sz="1800" b="0" dirty="0">
              <a:solidFill>
                <a:srgbClr val="6F6F6F"/>
              </a:solidFill>
              <a:latin typeface="+mn-lt"/>
              <a:ea typeface="ＭＳ Ｐゴシック" pitchFamily="34" charset="-128"/>
            </a:endParaRPr>
          </a:p>
        </p:txBody>
      </p:sp>
      <p:sp>
        <p:nvSpPr>
          <p:cNvPr id="18" name="TextBox 17"/>
          <p:cNvSpPr txBox="1">
            <a:spLocks noChangeArrowheads="1"/>
          </p:cNvSpPr>
          <p:nvPr/>
        </p:nvSpPr>
        <p:spPr bwMode="auto">
          <a:xfrm>
            <a:off x="29150" y="1728355"/>
            <a:ext cx="2928958" cy="646331"/>
          </a:xfrm>
          <a:prstGeom prst="rect">
            <a:avLst/>
          </a:prstGeom>
          <a:noFill/>
          <a:ln w="9525">
            <a:noFill/>
            <a:miter lim="800000"/>
            <a:headEnd/>
            <a:tailEnd/>
          </a:ln>
        </p:spPr>
        <p:txBody>
          <a:bodyPr wrap="square">
            <a:spAutoFit/>
          </a:bodyPr>
          <a:lstStyle/>
          <a:p>
            <a:pPr defTabSz="914400">
              <a:buNone/>
            </a:pPr>
            <a:r>
              <a:rPr lang="en-GB" sz="1800" b="0" dirty="0">
                <a:solidFill>
                  <a:srgbClr val="6F6F6F"/>
                </a:solidFill>
                <a:latin typeface="+mn-lt"/>
                <a:ea typeface="ＭＳ Ｐゴシック" pitchFamily="34" charset="-128"/>
              </a:rPr>
              <a:t>Pa</a:t>
            </a:r>
            <a:r>
              <a:rPr lang="cs-CZ" sz="1800" b="0" dirty="0" err="1">
                <a:solidFill>
                  <a:srgbClr val="6F6F6F"/>
                </a:solidFill>
                <a:latin typeface="+mn-lt"/>
                <a:ea typeface="ＭＳ Ｐゴシック" pitchFamily="34" charset="-128"/>
              </a:rPr>
              <a:t>cientský</a:t>
            </a:r>
            <a:r>
              <a:rPr lang="cs-CZ" sz="1800" b="0" dirty="0">
                <a:solidFill>
                  <a:srgbClr val="6F6F6F"/>
                </a:solidFill>
                <a:latin typeface="+mn-lt"/>
                <a:ea typeface="ＭＳ Ｐゴシック" pitchFamily="34" charset="-128"/>
              </a:rPr>
              <a:t> konektor (jednoduchý)</a:t>
            </a:r>
            <a:endParaRPr lang="en-GB" sz="1800" b="0" dirty="0">
              <a:solidFill>
                <a:srgbClr val="6F6F6F"/>
              </a:solidFill>
              <a:latin typeface="+mn-lt"/>
              <a:ea typeface="ＭＳ Ｐゴシック" pitchFamily="34" charset="-128"/>
            </a:endParaRPr>
          </a:p>
        </p:txBody>
      </p:sp>
      <p:cxnSp>
        <p:nvCxnSpPr>
          <p:cNvPr id="7" name="Gerade Verbindung 6"/>
          <p:cNvCxnSpPr>
            <a:endCxn id="8" idx="1"/>
          </p:cNvCxnSpPr>
          <p:nvPr/>
        </p:nvCxnSpPr>
        <p:spPr bwMode="auto">
          <a:xfrm>
            <a:off x="5210120" y="4747210"/>
            <a:ext cx="1985218" cy="0"/>
          </a:xfrm>
          <a:prstGeom prst="line">
            <a:avLst/>
          </a:prstGeom>
          <a:noFill/>
          <a:ln w="9525" cap="flat" cmpd="sng" algn="ctr">
            <a:solidFill>
              <a:srgbClr val="F17E00"/>
            </a:solidFill>
            <a:prstDash val="solid"/>
            <a:round/>
            <a:headEnd type="none" w="med" len="med"/>
            <a:tailEnd type="none" w="med" len="med"/>
          </a:ln>
          <a:effectLst/>
        </p:spPr>
      </p:cxnSp>
      <p:sp>
        <p:nvSpPr>
          <p:cNvPr id="9" name="TextBox 17"/>
          <p:cNvSpPr txBox="1">
            <a:spLocks noChangeArrowheads="1"/>
          </p:cNvSpPr>
          <p:nvPr/>
        </p:nvSpPr>
        <p:spPr bwMode="auto">
          <a:xfrm>
            <a:off x="7202262" y="3400346"/>
            <a:ext cx="1948662" cy="646331"/>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Pacientská hadice</a:t>
            </a:r>
            <a:endParaRPr lang="en-GB" sz="1800" b="0" dirty="0">
              <a:solidFill>
                <a:srgbClr val="6F6F6F"/>
              </a:solidFill>
              <a:latin typeface="+mn-lt"/>
              <a:ea typeface="ＭＳ Ｐゴシック" pitchFamily="34" charset="-128"/>
            </a:endParaRPr>
          </a:p>
        </p:txBody>
      </p:sp>
      <p:sp>
        <p:nvSpPr>
          <p:cNvPr id="22" name="TextBox 17"/>
          <p:cNvSpPr txBox="1">
            <a:spLocks noChangeArrowheads="1"/>
          </p:cNvSpPr>
          <p:nvPr/>
        </p:nvSpPr>
        <p:spPr bwMode="auto">
          <a:xfrm>
            <a:off x="4946040" y="1680835"/>
            <a:ext cx="3571900"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Odběrový port</a:t>
            </a:r>
            <a:endParaRPr lang="en-GB" sz="1800" b="0" dirty="0">
              <a:solidFill>
                <a:srgbClr val="6F6F6F"/>
              </a:solidFill>
              <a:latin typeface="+mn-lt"/>
              <a:ea typeface="ＭＳ Ｐゴシック" pitchFamily="34" charset="-128"/>
            </a:endParaRPr>
          </a:p>
        </p:txBody>
      </p:sp>
      <p:cxnSp>
        <p:nvCxnSpPr>
          <p:cNvPr id="28" name="Gerade Verbindung 27"/>
          <p:cNvCxnSpPr/>
          <p:nvPr/>
        </p:nvCxnSpPr>
        <p:spPr bwMode="auto">
          <a:xfrm>
            <a:off x="2590800" y="4886870"/>
            <a:ext cx="1825106" cy="0"/>
          </a:xfrm>
          <a:prstGeom prst="line">
            <a:avLst/>
          </a:prstGeom>
          <a:noFill/>
          <a:ln w="9525" cap="flat" cmpd="sng" algn="ctr">
            <a:solidFill>
              <a:srgbClr val="F17E00"/>
            </a:solidFill>
            <a:prstDash val="solid"/>
            <a:round/>
            <a:headEnd type="none" w="med" len="med"/>
            <a:tailEnd type="none" w="med" len="med"/>
          </a:ln>
          <a:effectLst/>
        </p:spPr>
      </p:cxnSp>
      <p:cxnSp>
        <p:nvCxnSpPr>
          <p:cNvPr id="34" name="Gewinkelte Verbindung 33"/>
          <p:cNvCxnSpPr/>
          <p:nvPr/>
        </p:nvCxnSpPr>
        <p:spPr bwMode="auto">
          <a:xfrm flipV="1">
            <a:off x="3095836" y="1875600"/>
            <a:ext cx="1850204" cy="608004"/>
          </a:xfrm>
          <a:prstGeom prst="bentConnector3">
            <a:avLst>
              <a:gd name="adj1" fmla="val -1635"/>
            </a:avLst>
          </a:prstGeom>
          <a:noFill/>
          <a:ln w="9525" cap="flat" cmpd="sng" algn="ctr">
            <a:solidFill>
              <a:srgbClr val="F17E00"/>
            </a:solidFill>
            <a:prstDash val="solid"/>
            <a:round/>
            <a:headEnd type="none" w="med" len="med"/>
            <a:tailEnd type="none" w="med" len="med"/>
          </a:ln>
          <a:effectLst/>
        </p:spPr>
      </p:cxnSp>
      <p:cxnSp>
        <p:nvCxnSpPr>
          <p:cNvPr id="59" name="Gewinkelte Verbindung 58"/>
          <p:cNvCxnSpPr/>
          <p:nvPr/>
        </p:nvCxnSpPr>
        <p:spPr bwMode="auto">
          <a:xfrm flipV="1">
            <a:off x="5135156" y="3585012"/>
            <a:ext cx="2060182" cy="540603"/>
          </a:xfrm>
          <a:prstGeom prst="bentConnector3">
            <a:avLst>
              <a:gd name="adj1" fmla="val 50000"/>
            </a:avLst>
          </a:prstGeom>
          <a:noFill/>
          <a:ln w="9525" cap="flat" cmpd="sng" algn="ctr">
            <a:solidFill>
              <a:srgbClr val="F17E00"/>
            </a:solidFill>
            <a:prstDash val="solid"/>
            <a:round/>
            <a:headEnd type="none" w="med" len="med"/>
            <a:tailEnd type="none" w="med" len="med"/>
          </a:ln>
          <a:effectLst/>
        </p:spPr>
      </p:cxnSp>
      <p:cxnSp>
        <p:nvCxnSpPr>
          <p:cNvPr id="68" name="Gerade Verbindung 67"/>
          <p:cNvCxnSpPr/>
          <p:nvPr/>
        </p:nvCxnSpPr>
        <p:spPr bwMode="auto">
          <a:xfrm>
            <a:off x="2590800" y="4125615"/>
            <a:ext cx="1848446" cy="0"/>
          </a:xfrm>
          <a:prstGeom prst="line">
            <a:avLst/>
          </a:prstGeom>
          <a:noFill/>
          <a:ln w="9525" cap="flat" cmpd="sng" algn="ctr">
            <a:solidFill>
              <a:srgbClr val="F17E00"/>
            </a:solidFill>
            <a:prstDash val="solid"/>
            <a:round/>
            <a:headEnd type="none" w="med" len="med"/>
            <a:tailEnd type="none" w="med" len="med"/>
          </a:ln>
          <a:effectLst/>
        </p:spPr>
      </p:cxnSp>
      <p:cxnSp>
        <p:nvCxnSpPr>
          <p:cNvPr id="35" name="Gerade Verbindung 34"/>
          <p:cNvCxnSpPr/>
          <p:nvPr/>
        </p:nvCxnSpPr>
        <p:spPr bwMode="auto">
          <a:xfrm>
            <a:off x="2123728" y="2056481"/>
            <a:ext cx="0" cy="691617"/>
          </a:xfrm>
          <a:prstGeom prst="line">
            <a:avLst/>
          </a:prstGeom>
          <a:noFill/>
          <a:ln w="9525" cap="flat" cmpd="sng" algn="ctr">
            <a:solidFill>
              <a:srgbClr val="F17E00"/>
            </a:solidFill>
            <a:prstDash val="solid"/>
            <a:round/>
            <a:headEnd type="none" w="med" len="med"/>
            <a:tailEnd type="none" w="med" len="med"/>
          </a:ln>
          <a:effectLst/>
        </p:spPr>
      </p:cxnSp>
      <p:cxnSp>
        <p:nvCxnSpPr>
          <p:cNvPr id="64" name="Gewinkelte Verbindung 63"/>
          <p:cNvCxnSpPr/>
          <p:nvPr/>
        </p:nvCxnSpPr>
        <p:spPr bwMode="auto">
          <a:xfrm flipV="1">
            <a:off x="4946040" y="4249558"/>
            <a:ext cx="2264374" cy="187554"/>
          </a:xfrm>
          <a:prstGeom prst="bentConnector3">
            <a:avLst>
              <a:gd name="adj1" fmla="val 64465"/>
            </a:avLst>
          </a:prstGeom>
          <a:noFill/>
          <a:ln w="9525" cap="flat" cmpd="sng" algn="ctr">
            <a:solidFill>
              <a:srgbClr val="F17E00"/>
            </a:solidFill>
            <a:prstDash val="solid"/>
            <a:round/>
            <a:headEnd type="none" w="med" len="med"/>
            <a:tailEnd type="none" w="med" len="med"/>
          </a:ln>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CH" dirty="0"/>
          </a:p>
          <a:p>
            <a:endParaRPr lang="de-CH" dirty="0"/>
          </a:p>
        </p:txBody>
      </p:sp>
      <p:sp>
        <p:nvSpPr>
          <p:cNvPr id="4" name="Datumsplatzhalter 3"/>
          <p:cNvSpPr>
            <a:spLocks noGrp="1"/>
          </p:cNvSpPr>
          <p:nvPr>
            <p:ph type="dt" sz="half" idx="10"/>
          </p:nvPr>
        </p:nvSpPr>
        <p:spPr/>
        <p:txBody>
          <a:bodyPr/>
          <a:lstStyle/>
          <a:p>
            <a:fld id="{597AE285-E7B4-47F0-8FD3-0CAD446F67B2}" type="datetime1">
              <a:rPr lang="de-DE" smtClean="0"/>
              <a:pPr/>
              <a:t>18.03.2023</a:t>
            </a:fld>
            <a:endParaRPr lang="en-US" dirty="0"/>
          </a:p>
        </p:txBody>
      </p:sp>
      <p:sp>
        <p:nvSpPr>
          <p:cNvPr id="5" name="Foliennummernplatzhalter 4"/>
          <p:cNvSpPr>
            <a:spLocks noGrp="1"/>
          </p:cNvSpPr>
          <p:nvPr>
            <p:ph type="sldNum" sz="quarter" idx="4294967295"/>
          </p:nvPr>
        </p:nvSpPr>
        <p:spPr>
          <a:xfrm>
            <a:off x="7711440" y="6356351"/>
            <a:ext cx="975360" cy="364490"/>
          </a:xfrm>
          <a:prstGeom prst="rect">
            <a:avLst/>
          </a:prstGeom>
        </p:spPr>
        <p:txBody>
          <a:bodyPr/>
          <a:lstStyle/>
          <a:p>
            <a:fld id="{DEDEE9CB-D3B9-4302-A680-0FE63CA2DA24}" type="slidenum">
              <a:rPr lang="en-US" smtClean="0"/>
              <a:pPr/>
              <a:t>15</a:t>
            </a:fld>
            <a:endParaRPr lang="en-US"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5" y="2348880"/>
            <a:ext cx="3257740" cy="2448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503" y="2414985"/>
            <a:ext cx="4094989" cy="274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7">
            <a:extLst>
              <a:ext uri="{FF2B5EF4-FFF2-40B4-BE49-F238E27FC236}">
                <a16:creationId xmlns:a16="http://schemas.microsoft.com/office/drawing/2014/main" id="{FB11557C-C1A8-3F42-AE35-F491415F1699}"/>
              </a:ext>
            </a:extLst>
          </p:cNvPr>
          <p:cNvSpPr txBox="1">
            <a:spLocks noChangeArrowheads="1"/>
          </p:cNvSpPr>
          <p:nvPr/>
        </p:nvSpPr>
        <p:spPr bwMode="auto">
          <a:xfrm>
            <a:off x="611560" y="1369188"/>
            <a:ext cx="3571900"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Odběrový port</a:t>
            </a:r>
            <a:endParaRPr lang="en-GB" sz="1800" b="0" dirty="0">
              <a:solidFill>
                <a:srgbClr val="6F6F6F"/>
              </a:solidFill>
              <a:latin typeface="+mn-lt"/>
              <a:ea typeface="ＭＳ Ｐゴシック" pitchFamily="34" charset="-128"/>
            </a:endParaRPr>
          </a:p>
        </p:txBody>
      </p:sp>
    </p:spTree>
    <p:extLst>
      <p:ext uri="{BB962C8B-B14F-4D97-AF65-F5344CB8AC3E}">
        <p14:creationId xmlns:p14="http://schemas.microsoft.com/office/powerpoint/2010/main" val="229611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Thopaz</a:t>
            </a:r>
            <a:r>
              <a:rPr lang="en-GB" sz="4700" baseline="8000" dirty="0"/>
              <a:t>+ </a:t>
            </a:r>
            <a:r>
              <a:rPr lang="cs-CZ" dirty="0"/>
              <a:t>Kanystry</a:t>
            </a:r>
            <a:endParaRPr lang="de-DE" dirty="0"/>
          </a:p>
        </p:txBody>
      </p:sp>
      <p:sp>
        <p:nvSpPr>
          <p:cNvPr id="6" name="TextBox 17"/>
          <p:cNvSpPr txBox="1">
            <a:spLocks noChangeArrowheads="1"/>
          </p:cNvSpPr>
          <p:nvPr/>
        </p:nvSpPr>
        <p:spPr bwMode="auto">
          <a:xfrm>
            <a:off x="5748756" y="2204864"/>
            <a:ext cx="2442824"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Pojistný ventil</a:t>
            </a:r>
            <a:endParaRPr lang="en-GB" sz="1800" b="0" dirty="0">
              <a:solidFill>
                <a:srgbClr val="6F6F6F"/>
              </a:solidFill>
              <a:latin typeface="+mn-lt"/>
              <a:ea typeface="ＭＳ Ｐゴシック" pitchFamily="34" charset="-128"/>
            </a:endParaRPr>
          </a:p>
        </p:txBody>
      </p:sp>
      <p:sp>
        <p:nvSpPr>
          <p:cNvPr id="7" name="TextBox 17"/>
          <p:cNvSpPr txBox="1">
            <a:spLocks noChangeArrowheads="1"/>
          </p:cNvSpPr>
          <p:nvPr/>
        </p:nvSpPr>
        <p:spPr bwMode="auto">
          <a:xfrm>
            <a:off x="5748756" y="2744268"/>
            <a:ext cx="2442824"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Těsnící víčka</a:t>
            </a:r>
            <a:endParaRPr lang="en-GB" sz="1800" b="0" dirty="0">
              <a:solidFill>
                <a:srgbClr val="6F6F6F"/>
              </a:solidFill>
              <a:latin typeface="+mn-lt"/>
              <a:ea typeface="ＭＳ Ｐゴシック" pitchFamily="34" charset="-128"/>
            </a:endParaRPr>
          </a:p>
        </p:txBody>
      </p:sp>
      <p:sp>
        <p:nvSpPr>
          <p:cNvPr id="9" name="TextBox 17"/>
          <p:cNvSpPr txBox="1">
            <a:spLocks noChangeArrowheads="1"/>
          </p:cNvSpPr>
          <p:nvPr/>
        </p:nvSpPr>
        <p:spPr bwMode="auto">
          <a:xfrm>
            <a:off x="107504" y="2555612"/>
            <a:ext cx="2442824" cy="369332"/>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Bezpečnostní komora</a:t>
            </a:r>
            <a:endParaRPr lang="en-GB" sz="1800" b="0" dirty="0">
              <a:solidFill>
                <a:srgbClr val="6F6F6F"/>
              </a:solidFill>
              <a:latin typeface="+mn-lt"/>
              <a:ea typeface="ＭＳ Ｐゴシック" pitchFamily="34" charset="-128"/>
            </a:endParaRPr>
          </a:p>
        </p:txBody>
      </p:sp>
      <p:sp>
        <p:nvSpPr>
          <p:cNvPr id="10" name="TextBox 17"/>
          <p:cNvSpPr txBox="1">
            <a:spLocks noChangeArrowheads="1"/>
          </p:cNvSpPr>
          <p:nvPr/>
        </p:nvSpPr>
        <p:spPr bwMode="auto">
          <a:xfrm>
            <a:off x="107504" y="3995772"/>
            <a:ext cx="2442824" cy="369332"/>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Stupnice</a:t>
            </a:r>
            <a:endParaRPr lang="en-GB" sz="1800" b="0" dirty="0">
              <a:solidFill>
                <a:srgbClr val="6F6F6F"/>
              </a:solidFill>
              <a:latin typeface="+mn-lt"/>
              <a:ea typeface="ＭＳ Ｐゴシック" pitchFamily="34" charset="-128"/>
            </a:endParaRPr>
          </a:p>
        </p:txBody>
      </p:sp>
      <p:sp>
        <p:nvSpPr>
          <p:cNvPr id="11" name="TextBox 17"/>
          <p:cNvSpPr txBox="1">
            <a:spLocks noChangeArrowheads="1"/>
          </p:cNvSpPr>
          <p:nvPr/>
        </p:nvSpPr>
        <p:spPr bwMode="auto">
          <a:xfrm>
            <a:off x="112952" y="4427820"/>
            <a:ext cx="2442824" cy="646331"/>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Komora s nebo bez </a:t>
            </a:r>
            <a:r>
              <a:rPr lang="cs-CZ" sz="1800" b="0" dirty="0" err="1">
                <a:solidFill>
                  <a:srgbClr val="6F6F6F"/>
                </a:solidFill>
                <a:latin typeface="+mn-lt"/>
                <a:ea typeface="ＭＳ Ｐゴシック" pitchFamily="34" charset="-128"/>
              </a:rPr>
              <a:t>ztužovače</a:t>
            </a:r>
            <a:endParaRPr lang="en-GB" sz="1800" b="0" dirty="0">
              <a:solidFill>
                <a:srgbClr val="6F6F6F"/>
              </a:solidFill>
              <a:latin typeface="+mn-lt"/>
              <a:ea typeface="ＭＳ Ｐゴシック" pitchFamily="34" charset="-128"/>
            </a:endParaRPr>
          </a:p>
        </p:txBody>
      </p:sp>
      <p:sp>
        <p:nvSpPr>
          <p:cNvPr id="12" name="TextBox 17"/>
          <p:cNvSpPr txBox="1">
            <a:spLocks noChangeArrowheads="1"/>
          </p:cNvSpPr>
          <p:nvPr/>
        </p:nvSpPr>
        <p:spPr bwMode="auto">
          <a:xfrm>
            <a:off x="182692" y="1628800"/>
            <a:ext cx="2371418" cy="923330"/>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Ochrana před přetečením</a:t>
            </a:r>
            <a:r>
              <a:rPr lang="en-GB" sz="1800" b="0" dirty="0">
                <a:solidFill>
                  <a:srgbClr val="6F6F6F"/>
                </a:solidFill>
                <a:latin typeface="+mn-lt"/>
                <a:ea typeface="ＭＳ Ｐゴシック" pitchFamily="34" charset="-128"/>
              </a:rPr>
              <a:t> / </a:t>
            </a:r>
            <a:r>
              <a:rPr lang="cs-CZ" sz="1800" b="0" dirty="0">
                <a:solidFill>
                  <a:srgbClr val="6F6F6F"/>
                </a:solidFill>
                <a:latin typeface="+mn-lt"/>
                <a:ea typeface="ＭＳ Ｐゴシック" pitchFamily="34" charset="-128"/>
              </a:rPr>
              <a:t>bakteriologický filtr</a:t>
            </a:r>
            <a:endParaRPr lang="en-GB" sz="1800" b="0" dirty="0">
              <a:solidFill>
                <a:srgbClr val="6F6F6F"/>
              </a:solidFill>
              <a:latin typeface="+mn-lt"/>
              <a:ea typeface="ＭＳ Ｐゴシック" pitchFamily="34" charset="-128"/>
            </a:endParaRPr>
          </a:p>
        </p:txBody>
      </p:sp>
      <p:pic>
        <p:nvPicPr>
          <p:cNvPr id="5" name="Grafik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55776" y="1332787"/>
            <a:ext cx="3020348" cy="4463752"/>
          </a:xfrm>
          <a:prstGeom prst="rect">
            <a:avLst/>
          </a:prstGeom>
        </p:spPr>
      </p:pic>
      <p:cxnSp>
        <p:nvCxnSpPr>
          <p:cNvPr id="16" name="Gerade Verbindung 15"/>
          <p:cNvCxnSpPr>
            <a:stCxn id="6" idx="1"/>
          </p:cNvCxnSpPr>
          <p:nvPr/>
        </p:nvCxnSpPr>
        <p:spPr bwMode="auto">
          <a:xfrm flipH="1">
            <a:off x="4499992" y="2389530"/>
            <a:ext cx="1248764" cy="0"/>
          </a:xfrm>
          <a:prstGeom prst="line">
            <a:avLst/>
          </a:prstGeom>
          <a:noFill/>
          <a:ln w="9525" cap="flat" cmpd="sng" algn="ctr">
            <a:solidFill>
              <a:srgbClr val="F17E00"/>
            </a:solidFill>
            <a:prstDash val="solid"/>
            <a:round/>
            <a:headEnd type="none" w="med" len="med"/>
            <a:tailEnd type="none" w="med" len="med"/>
          </a:ln>
          <a:effectLst/>
        </p:spPr>
      </p:cxnSp>
      <p:cxnSp>
        <p:nvCxnSpPr>
          <p:cNvPr id="19" name="Gerade Verbindung 18"/>
          <p:cNvCxnSpPr>
            <a:stCxn id="7" idx="1"/>
          </p:cNvCxnSpPr>
          <p:nvPr/>
        </p:nvCxnSpPr>
        <p:spPr bwMode="auto">
          <a:xfrm flipH="1" flipV="1">
            <a:off x="5292080" y="2924944"/>
            <a:ext cx="456676" cy="3990"/>
          </a:xfrm>
          <a:prstGeom prst="line">
            <a:avLst/>
          </a:prstGeom>
          <a:noFill/>
          <a:ln w="9525" cap="flat" cmpd="sng" algn="ctr">
            <a:solidFill>
              <a:srgbClr val="F17E00"/>
            </a:solidFill>
            <a:prstDash val="solid"/>
            <a:round/>
            <a:headEnd type="none" w="med" len="med"/>
            <a:tailEnd type="none" w="med" len="med"/>
          </a:ln>
          <a:effectLst/>
        </p:spPr>
      </p:cxnSp>
      <p:cxnSp>
        <p:nvCxnSpPr>
          <p:cNvPr id="22" name="Gerade Verbindung 21"/>
          <p:cNvCxnSpPr>
            <a:endCxn id="12" idx="3"/>
          </p:cNvCxnSpPr>
          <p:nvPr/>
        </p:nvCxnSpPr>
        <p:spPr bwMode="auto">
          <a:xfrm flipH="1">
            <a:off x="2554110" y="1951966"/>
            <a:ext cx="1153794" cy="138499"/>
          </a:xfrm>
          <a:prstGeom prst="line">
            <a:avLst/>
          </a:prstGeom>
          <a:noFill/>
          <a:ln w="9525" cap="flat" cmpd="sng" algn="ctr">
            <a:solidFill>
              <a:srgbClr val="F17E00"/>
            </a:solidFill>
            <a:prstDash val="solid"/>
            <a:round/>
            <a:headEnd type="none" w="med" len="med"/>
            <a:tailEnd type="none" w="med" len="med"/>
          </a:ln>
          <a:effectLst/>
        </p:spPr>
      </p:cxnSp>
      <p:cxnSp>
        <p:nvCxnSpPr>
          <p:cNvPr id="30" name="Gerade Verbindung 29"/>
          <p:cNvCxnSpPr>
            <a:endCxn id="10" idx="3"/>
          </p:cNvCxnSpPr>
          <p:nvPr/>
        </p:nvCxnSpPr>
        <p:spPr bwMode="auto">
          <a:xfrm flipH="1">
            <a:off x="2550328" y="4180438"/>
            <a:ext cx="437496" cy="0"/>
          </a:xfrm>
          <a:prstGeom prst="line">
            <a:avLst/>
          </a:prstGeom>
          <a:noFill/>
          <a:ln w="9525" cap="flat" cmpd="sng" algn="ctr">
            <a:solidFill>
              <a:srgbClr val="F17E00"/>
            </a:solidFill>
            <a:prstDash val="solid"/>
            <a:round/>
            <a:headEnd type="none" w="med" len="med"/>
            <a:tailEnd type="none" w="med" len="med"/>
          </a:ln>
          <a:effectLst/>
        </p:spPr>
      </p:cxnSp>
      <p:cxnSp>
        <p:nvCxnSpPr>
          <p:cNvPr id="31" name="Gerade Verbindung 30"/>
          <p:cNvCxnSpPr>
            <a:endCxn id="11" idx="3"/>
          </p:cNvCxnSpPr>
          <p:nvPr/>
        </p:nvCxnSpPr>
        <p:spPr bwMode="auto">
          <a:xfrm flipH="1">
            <a:off x="2555776" y="4750986"/>
            <a:ext cx="1656184" cy="0"/>
          </a:xfrm>
          <a:prstGeom prst="line">
            <a:avLst/>
          </a:prstGeom>
          <a:noFill/>
          <a:ln w="9525" cap="flat" cmpd="sng" algn="ctr">
            <a:solidFill>
              <a:srgbClr val="F17E00"/>
            </a:solidFill>
            <a:prstDash val="solid"/>
            <a:round/>
            <a:headEnd type="none" w="med" len="med"/>
            <a:tailEnd type="none" w="med" len="med"/>
          </a:ln>
          <a:effectLst/>
        </p:spPr>
      </p:cxnSp>
      <p:sp>
        <p:nvSpPr>
          <p:cNvPr id="36" name="TextBox 17"/>
          <p:cNvSpPr txBox="1">
            <a:spLocks noChangeArrowheads="1"/>
          </p:cNvSpPr>
          <p:nvPr/>
        </p:nvSpPr>
        <p:spPr bwMode="auto">
          <a:xfrm>
            <a:off x="170224" y="3058642"/>
            <a:ext cx="2442824" cy="646331"/>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Štítek pro detekci kanystru</a:t>
            </a:r>
            <a:endParaRPr lang="en-GB" sz="1800" b="0" dirty="0">
              <a:solidFill>
                <a:srgbClr val="6F6F6F"/>
              </a:solidFill>
              <a:latin typeface="+mn-lt"/>
              <a:ea typeface="ＭＳ Ｐゴシック" pitchFamily="34" charset="-128"/>
            </a:endParaRP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168" y="3809814"/>
            <a:ext cx="1004887" cy="97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3" name="Gerade Verbindung 42"/>
          <p:cNvCxnSpPr/>
          <p:nvPr/>
        </p:nvCxnSpPr>
        <p:spPr bwMode="auto">
          <a:xfrm>
            <a:off x="5292080" y="2576739"/>
            <a:ext cx="0" cy="817127"/>
          </a:xfrm>
          <a:prstGeom prst="line">
            <a:avLst/>
          </a:prstGeom>
          <a:noFill/>
          <a:ln w="9525" cap="flat" cmpd="sng" algn="ctr">
            <a:solidFill>
              <a:srgbClr val="F17E00"/>
            </a:solidFill>
            <a:prstDash val="solid"/>
            <a:round/>
            <a:headEnd type="none" w="med" len="med"/>
            <a:tailEnd type="none" w="med" len="med"/>
          </a:ln>
          <a:effectLst/>
        </p:spPr>
      </p:cxnSp>
      <p:cxnSp>
        <p:nvCxnSpPr>
          <p:cNvPr id="29" name="Gewinkelte Verbindung 28"/>
          <p:cNvCxnSpPr/>
          <p:nvPr/>
        </p:nvCxnSpPr>
        <p:spPr bwMode="auto">
          <a:xfrm rot="5400000" flipH="1" flipV="1">
            <a:off x="2524153" y="2159031"/>
            <a:ext cx="633028" cy="580679"/>
          </a:xfrm>
          <a:prstGeom prst="bentConnector3">
            <a:avLst>
              <a:gd name="adj1" fmla="val -1743"/>
            </a:avLst>
          </a:prstGeom>
          <a:noFill/>
          <a:ln w="9525" cap="flat" cmpd="sng" algn="ctr">
            <a:solidFill>
              <a:srgbClr val="F17E00"/>
            </a:solidFill>
            <a:prstDash val="solid"/>
            <a:round/>
            <a:headEnd type="none" w="med" len="med"/>
            <a:tailEnd type="none" w="med" len="med"/>
          </a:ln>
          <a:effectLst/>
        </p:spPr>
      </p:cxnSp>
      <p:cxnSp>
        <p:nvCxnSpPr>
          <p:cNvPr id="38" name="Gewinkelte Verbindung 37"/>
          <p:cNvCxnSpPr/>
          <p:nvPr/>
        </p:nvCxnSpPr>
        <p:spPr bwMode="auto">
          <a:xfrm flipV="1">
            <a:off x="2550327" y="2928934"/>
            <a:ext cx="1515623" cy="452874"/>
          </a:xfrm>
          <a:prstGeom prst="bentConnector3">
            <a:avLst>
              <a:gd name="adj1" fmla="val 50000"/>
            </a:avLst>
          </a:prstGeom>
          <a:noFill/>
          <a:ln w="9525" cap="flat" cmpd="sng" algn="ctr">
            <a:solidFill>
              <a:srgbClr val="F17E00"/>
            </a:solidFill>
            <a:prstDash val="solid"/>
            <a:round/>
            <a:headEnd type="none" w="med" len="med"/>
            <a:tailEnd type="none" w="med" len="med"/>
          </a:ln>
          <a:effectLst/>
        </p:spPr>
      </p:cxnSp>
      <p:pic>
        <p:nvPicPr>
          <p:cNvPr id="614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4187" y="864711"/>
            <a:ext cx="1736285" cy="1268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49904" y="905352"/>
            <a:ext cx="1177176" cy="127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36691" y="4756502"/>
            <a:ext cx="1550120" cy="140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2320" y="4786126"/>
            <a:ext cx="1237815" cy="137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G:\03_Healthcare\03_Cardio_Thoracic\06_Thopaz+\14_pictures\03_Bilder Pixelmolkerei\131126\Medela_ThopazPlus_062.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4045" y="1628765"/>
            <a:ext cx="2976107" cy="297610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57200" y="51908"/>
            <a:ext cx="8229600" cy="1143000"/>
          </a:xfrm>
        </p:spPr>
        <p:txBody>
          <a:bodyPr/>
          <a:lstStyle/>
          <a:p>
            <a:r>
              <a:rPr lang="cs-CZ" dirty="0"/>
              <a:t>Kompletace</a:t>
            </a:r>
            <a:endParaRPr lang="en-GB" dirty="0"/>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09659">
            <a:off x="2525739" y="1253595"/>
            <a:ext cx="609017" cy="813687"/>
          </a:xfrm>
          <a:prstGeom prst="rect">
            <a:avLst/>
          </a:prstGeom>
        </p:spPr>
      </p:pic>
      <p:sp>
        <p:nvSpPr>
          <p:cNvPr id="11" name="Pfeil nach rechts 10"/>
          <p:cNvSpPr/>
          <p:nvPr/>
        </p:nvSpPr>
        <p:spPr bwMode="auto">
          <a:xfrm>
            <a:off x="2699792" y="1412875"/>
            <a:ext cx="1152128" cy="600086"/>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457200" rtl="0" eaLnBrk="1" fontAlgn="base" latinLnBrk="0" hangingPunct="1">
              <a:lnSpc>
                <a:spcPct val="100000"/>
              </a:lnSpc>
              <a:spcBef>
                <a:spcPct val="20000"/>
              </a:spcBef>
              <a:spcAft>
                <a:spcPct val="0"/>
              </a:spcAft>
              <a:buClrTx/>
              <a:buSzTx/>
              <a:buFont typeface="Arial" pitchFamily="34" charset="0"/>
              <a:buAutoNum type="arabicPeriod"/>
              <a:tabLst/>
            </a:pPr>
            <a:endParaRPr kumimoji="0" lang="en-GB" sz="2800" b="1" i="0" u="none" strike="noStrike" cap="none" normalizeH="0" baseline="0" dirty="0">
              <a:ln>
                <a:noFill/>
              </a:ln>
              <a:solidFill>
                <a:srgbClr val="7F7F7F"/>
              </a:solidFill>
              <a:effectLst/>
              <a:latin typeface="Lucida Console" pitchFamily="49" charset="0"/>
              <a:cs typeface="Arial" pitchFamily="34" charset="0"/>
            </a:endParaRPr>
          </a:p>
        </p:txBody>
      </p:sp>
      <p:sp>
        <p:nvSpPr>
          <p:cNvPr id="14" name="TextBox 17"/>
          <p:cNvSpPr txBox="1">
            <a:spLocks noChangeArrowheads="1"/>
          </p:cNvSpPr>
          <p:nvPr/>
        </p:nvSpPr>
        <p:spPr bwMode="auto">
          <a:xfrm>
            <a:off x="6372795" y="5230940"/>
            <a:ext cx="2119120"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Připojte kanystr</a:t>
            </a:r>
            <a:endParaRPr lang="en-GB" sz="1800" b="0" dirty="0">
              <a:solidFill>
                <a:srgbClr val="6F6F6F"/>
              </a:solidFill>
              <a:latin typeface="+mn-lt"/>
              <a:ea typeface="ＭＳ Ｐゴシック" pitchFamily="34" charset="-128"/>
            </a:endParaRPr>
          </a:p>
        </p:txBody>
      </p:sp>
      <p:sp>
        <p:nvSpPr>
          <p:cNvPr id="15" name="TextBox 17"/>
          <p:cNvSpPr txBox="1">
            <a:spLocks noChangeArrowheads="1"/>
          </p:cNvSpPr>
          <p:nvPr/>
        </p:nvSpPr>
        <p:spPr bwMode="auto">
          <a:xfrm>
            <a:off x="246840" y="5113160"/>
            <a:ext cx="2225493" cy="646331"/>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Zkontrolujte přítomnost těsnění</a:t>
            </a:r>
            <a:endParaRPr lang="en-GB" sz="1800" b="0" dirty="0">
              <a:solidFill>
                <a:srgbClr val="6F6F6F"/>
              </a:solidFill>
              <a:latin typeface="+mn-lt"/>
              <a:ea typeface="ＭＳ Ｐゴシック" pitchFamily="34" charset="-128"/>
            </a:endParaRPr>
          </a:p>
        </p:txBody>
      </p:sp>
      <p:pic>
        <p:nvPicPr>
          <p:cNvPr id="7170" name="Picture 2" descr="G:\03_Healthcare\03_Cardio_Thoracic\06_Thopaz+\14_pictures\03_Bilder Pixelmolkerei\131126\Medela_ThopazPlus_006.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2178449"/>
            <a:ext cx="2434712" cy="2434712"/>
          </a:xfrm>
          <a:prstGeom prst="rect">
            <a:avLst/>
          </a:prstGeom>
          <a:noFill/>
          <a:extLst>
            <a:ext uri="{909E8E84-426E-40DD-AFC4-6F175D3DCCD1}">
              <a14:hiddenFill xmlns:a14="http://schemas.microsoft.com/office/drawing/2010/main">
                <a:solidFill>
                  <a:srgbClr val="FFFFFF"/>
                </a:solidFill>
              </a14:hiddenFill>
            </a:ext>
          </a:extLst>
        </p:spPr>
      </p:pic>
      <p:sp>
        <p:nvSpPr>
          <p:cNvPr id="12" name="Pfeil nach links 11"/>
          <p:cNvSpPr/>
          <p:nvPr/>
        </p:nvSpPr>
        <p:spPr bwMode="auto">
          <a:xfrm rot="18312232">
            <a:off x="1533307" y="2239283"/>
            <a:ext cx="1434164" cy="281296"/>
          </a:xfrm>
          <a:prstGeom prst="leftArrow">
            <a:avLst>
              <a:gd name="adj1" fmla="val 50000"/>
              <a:gd name="adj2" fmla="val 86167"/>
            </a:avLst>
          </a:prstGeom>
          <a:solidFill>
            <a:srgbClr val="2E497E"/>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81000" marR="0" indent="-381000" algn="l" defTabSz="457200" rtl="0" eaLnBrk="1" fontAlgn="base" latinLnBrk="0" hangingPunct="1">
              <a:lnSpc>
                <a:spcPct val="100000"/>
              </a:lnSpc>
              <a:spcBef>
                <a:spcPct val="20000"/>
              </a:spcBef>
              <a:spcAft>
                <a:spcPct val="0"/>
              </a:spcAft>
              <a:buClrTx/>
              <a:buSzTx/>
              <a:buFont typeface="Arial" pitchFamily="34" charset="0"/>
              <a:buAutoNum type="arabicPeriod"/>
              <a:tabLst/>
            </a:pPr>
            <a:endParaRPr kumimoji="0" lang="en-GB" sz="2800" b="1" i="0" u="none" strike="noStrike" cap="none" normalizeH="0" baseline="0" dirty="0">
              <a:ln>
                <a:noFill/>
              </a:ln>
              <a:solidFill>
                <a:srgbClr val="7F7F7F"/>
              </a:solidFill>
              <a:effectLst/>
              <a:latin typeface="Lucida Console" pitchFamily="49" charset="0"/>
              <a:cs typeface="Arial" pitchFamily="34" charset="0"/>
            </a:endParaRPr>
          </a:p>
        </p:txBody>
      </p:sp>
      <p:sp>
        <p:nvSpPr>
          <p:cNvPr id="17" name="TextBox 17"/>
          <p:cNvSpPr txBox="1">
            <a:spLocks noChangeArrowheads="1"/>
          </p:cNvSpPr>
          <p:nvPr/>
        </p:nvSpPr>
        <p:spPr bwMode="auto">
          <a:xfrm>
            <a:off x="3471933" y="5230941"/>
            <a:ext cx="2225493"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Připojte hadici</a:t>
            </a:r>
            <a:endParaRPr lang="en-GB" sz="1800" b="0" dirty="0">
              <a:solidFill>
                <a:srgbClr val="6F6F6F"/>
              </a:solidFill>
              <a:latin typeface="+mn-lt"/>
              <a:ea typeface="ＭＳ Ｐゴシック" pitchFamily="34" charset="-128"/>
            </a:endParaRPr>
          </a:p>
        </p:txBody>
      </p:sp>
      <p:pic>
        <p:nvPicPr>
          <p:cNvPr id="717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47919" y="1397848"/>
            <a:ext cx="2525465" cy="3210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57200" y="269875"/>
            <a:ext cx="8229600" cy="1143000"/>
          </a:xfrm>
        </p:spPr>
        <p:txBody>
          <a:bodyPr/>
          <a:lstStyle/>
          <a:p>
            <a:pPr eaLnBrk="1" hangingPunct="1"/>
            <a:r>
              <a:rPr lang="cs-CZ" dirty="0"/>
              <a:t>Shrnutí</a:t>
            </a:r>
            <a:endParaRPr lang="de-DE" dirty="0"/>
          </a:p>
        </p:txBody>
      </p:sp>
      <p:sp>
        <p:nvSpPr>
          <p:cNvPr id="39940" name="Rectangle 3"/>
          <p:cNvSpPr>
            <a:spLocks noGrp="1" noChangeArrowheads="1"/>
          </p:cNvSpPr>
          <p:nvPr>
            <p:ph type="body" idx="1"/>
          </p:nvPr>
        </p:nvSpPr>
        <p:spPr>
          <a:xfrm>
            <a:off x="457200" y="1556792"/>
            <a:ext cx="8229600" cy="4608512"/>
          </a:xfrm>
        </p:spPr>
        <p:txBody>
          <a:bodyPr/>
          <a:lstStyle/>
          <a:p>
            <a:pPr eaLnBrk="1" hangingPunct="1"/>
            <a:r>
              <a:rPr lang="cs-CZ" sz="2000" dirty="0"/>
              <a:t>Vždy proveďte kontrolu funkčnosti po sestavení systému</a:t>
            </a:r>
          </a:p>
          <a:p>
            <a:pPr eaLnBrk="1" hangingPunct="1"/>
            <a:r>
              <a:rPr lang="cs-CZ" sz="2000" dirty="0"/>
              <a:t>Vždy zkontrolujte, jestli je velikost kanystru detekována správně</a:t>
            </a:r>
          </a:p>
          <a:p>
            <a:pPr eaLnBrk="1" hangingPunct="1"/>
            <a:r>
              <a:rPr lang="cs-CZ" sz="2000" dirty="0"/>
              <a:t>Vždy zkontrolujte možnost úniku vzduchu po výměně kanystru nebo hadice</a:t>
            </a:r>
          </a:p>
          <a:p>
            <a:pPr eaLnBrk="1" hangingPunct="1"/>
            <a:r>
              <a:rPr lang="cs-CZ" sz="2000" dirty="0"/>
              <a:t>Nepokládejte nebo nenalejte tekutinu přímo do </a:t>
            </a:r>
            <a:r>
              <a:rPr lang="cs-CZ" sz="2000" dirty="0" err="1"/>
              <a:t>Thopaz</a:t>
            </a:r>
            <a:r>
              <a:rPr lang="cs-CZ" sz="2000" dirty="0"/>
              <a:t>+ nebo </a:t>
            </a:r>
            <a:r>
              <a:rPr lang="cs-CZ" sz="2000" dirty="0" err="1"/>
              <a:t>dokovací</a:t>
            </a:r>
            <a:r>
              <a:rPr lang="cs-CZ" sz="2000" dirty="0"/>
              <a:t> stanice</a:t>
            </a:r>
          </a:p>
          <a:p>
            <a:pPr eaLnBrk="1" hangingPunct="1"/>
            <a:r>
              <a:rPr lang="cs-CZ" sz="2000" dirty="0"/>
              <a:t>Při odběru vzorku počkejte 30 sekund po zapnutí </a:t>
            </a:r>
            <a:r>
              <a:rPr lang="cs-CZ" sz="2000" dirty="0" err="1"/>
              <a:t>Thopazu</a:t>
            </a:r>
            <a:r>
              <a:rPr lang="cs-CZ" sz="2000" dirty="0"/>
              <a:t> než </a:t>
            </a:r>
            <a:r>
              <a:rPr lang="cs-CZ" sz="2000" dirty="0" err="1"/>
              <a:t>odsvorkujete</a:t>
            </a:r>
            <a:r>
              <a:rPr lang="cs-CZ" sz="2000" dirty="0"/>
              <a:t> hadici</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Inhaltsplatzhalter 1"/>
          <p:cNvSpPr>
            <a:spLocks noGrp="1"/>
          </p:cNvSpPr>
          <p:nvPr>
            <p:ph type="body" idx="1"/>
          </p:nvPr>
        </p:nvSpPr>
        <p:spPr>
          <a:xfrm>
            <a:off x="542679" y="1244851"/>
            <a:ext cx="5767126" cy="4752975"/>
          </a:xfrm>
          <a:noFill/>
        </p:spPr>
        <p:txBody>
          <a:bodyPr lIns="0"/>
          <a:lstStyle/>
          <a:p>
            <a:pPr marL="358775" lvl="1" indent="-358775" eaLnBrk="1" hangingPunct="1">
              <a:spcBef>
                <a:spcPts val="400"/>
              </a:spcBef>
            </a:pPr>
            <a:r>
              <a:rPr lang="en-GB" dirty="0"/>
              <a:t>P</a:t>
            </a:r>
            <a:r>
              <a:rPr lang="cs-CZ" dirty="0" err="1"/>
              <a:t>řesné</a:t>
            </a:r>
            <a:r>
              <a:rPr lang="cs-CZ" dirty="0"/>
              <a:t> a objektivní údaje o úniku vzduchu, odsáté tekutině, nastaveném a měřeném podtlaku</a:t>
            </a:r>
            <a:endParaRPr lang="en-GB" dirty="0"/>
          </a:p>
          <a:p>
            <a:pPr marL="358775" lvl="1" indent="-358775" eaLnBrk="1" hangingPunct="1">
              <a:spcBef>
                <a:spcPts val="400"/>
              </a:spcBef>
            </a:pPr>
            <a:r>
              <a:rPr lang="cs-CZ" dirty="0"/>
              <a:t>Digitální měření tekutiny je nezávislé na kvalitě tekutiny, je bezkontaktní a bez rizika kontaminace.</a:t>
            </a:r>
            <a:endParaRPr lang="en-GB" dirty="0"/>
          </a:p>
          <a:p>
            <a:pPr marL="358775" lvl="1" indent="-358775" eaLnBrk="1" hangingPunct="1">
              <a:spcBef>
                <a:spcPts val="400"/>
              </a:spcBef>
            </a:pPr>
            <a:r>
              <a:rPr lang="cs-CZ" sz="2000" dirty="0"/>
              <a:t>Časná mobilizace z důvodu neustálého odsávání v případě potřeby</a:t>
            </a:r>
            <a:endParaRPr lang="en-GB" sz="2000" dirty="0"/>
          </a:p>
          <a:p>
            <a:pPr marL="358775" lvl="1" indent="-358775" eaLnBrk="1" hangingPunct="1">
              <a:spcBef>
                <a:spcPts val="400"/>
              </a:spcBef>
            </a:pPr>
            <a:r>
              <a:rPr lang="cs-CZ" dirty="0"/>
              <a:t>Intuitivní ovládání</a:t>
            </a:r>
            <a:endParaRPr lang="en-GB" sz="2000" dirty="0"/>
          </a:p>
          <a:p>
            <a:pPr marL="358775" indent="-358775" eaLnBrk="1" hangingPunct="1">
              <a:spcBef>
                <a:spcPts val="400"/>
              </a:spcBef>
            </a:pPr>
            <a:r>
              <a:rPr lang="cs-CZ" sz="2000" dirty="0"/>
              <a:t>Regulovaný negativní tlak na pacientově hrudníku</a:t>
            </a:r>
            <a:r>
              <a:rPr lang="en-GB" sz="2000" dirty="0"/>
              <a:t> </a:t>
            </a:r>
          </a:p>
          <a:p>
            <a:pPr marL="758825" lvl="1" indent="-358775" eaLnBrk="1" hangingPunct="1">
              <a:spcBef>
                <a:spcPts val="400"/>
              </a:spcBef>
            </a:pPr>
            <a:r>
              <a:rPr lang="cs-CZ" sz="1800" dirty="0"/>
              <a:t>Bez vlivu sifonového efektu nebo tekutinového sloupce v hadici</a:t>
            </a:r>
            <a:endParaRPr lang="en-GB" sz="1800" dirty="0"/>
          </a:p>
          <a:p>
            <a:pPr marL="358775" indent="-358775" eaLnBrk="1" hangingPunct="1">
              <a:spcBef>
                <a:spcPts val="400"/>
              </a:spcBef>
            </a:pPr>
            <a:r>
              <a:rPr lang="cs-CZ" sz="2000" dirty="0"/>
              <a:t>Možnost rozhodnutí na základě dat z historie</a:t>
            </a:r>
          </a:p>
          <a:p>
            <a:pPr marL="358775" indent="-358775" eaLnBrk="1" hangingPunct="1">
              <a:spcBef>
                <a:spcPts val="400"/>
              </a:spcBef>
            </a:pPr>
            <a:r>
              <a:rPr lang="cs-CZ" sz="2000" dirty="0"/>
              <a:t>Vyšší bezpečnost pacienta</a:t>
            </a:r>
            <a:endParaRPr lang="de-CH" sz="2000" dirty="0"/>
          </a:p>
        </p:txBody>
      </p:sp>
      <p:sp>
        <p:nvSpPr>
          <p:cNvPr id="10247" name="Rectangle 7"/>
          <p:cNvSpPr>
            <a:spLocks noGrp="1" noChangeArrowheads="1"/>
          </p:cNvSpPr>
          <p:nvPr>
            <p:ph type="title"/>
          </p:nvPr>
        </p:nvSpPr>
        <p:spPr/>
        <p:txBody>
          <a:bodyPr/>
          <a:lstStyle/>
          <a:p>
            <a:pPr eaLnBrk="1" hangingPunct="1"/>
            <a:r>
              <a:rPr lang="cs-CZ" dirty="0"/>
              <a:t>Výhody </a:t>
            </a:r>
            <a:r>
              <a:rPr lang="en-GB" dirty="0" err="1"/>
              <a:t>Thopaz</a:t>
            </a:r>
            <a:r>
              <a:rPr lang="en-GB" sz="4500" baseline="100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196752"/>
            <a:ext cx="29908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68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11"/>
          <p:cNvSpPr>
            <a:spLocks noGrp="1" noChangeArrowheads="1"/>
          </p:cNvSpPr>
          <p:nvPr>
            <p:ph type="title"/>
          </p:nvPr>
        </p:nvSpPr>
        <p:spPr>
          <a:xfrm>
            <a:off x="457200" y="269875"/>
            <a:ext cx="8229600" cy="1143000"/>
          </a:xfrm>
        </p:spPr>
        <p:txBody>
          <a:bodyPr/>
          <a:lstStyle/>
          <a:p>
            <a:pPr eaLnBrk="1" hangingPunct="1"/>
            <a:r>
              <a:rPr lang="de-DE" dirty="0" err="1"/>
              <a:t>Mobilit</a:t>
            </a:r>
            <a:r>
              <a:rPr lang="cs-CZ" dirty="0"/>
              <a:t>a</a:t>
            </a:r>
            <a:endParaRPr lang="de-DE" dirty="0"/>
          </a:p>
        </p:txBody>
      </p:sp>
      <p:pic>
        <p:nvPicPr>
          <p:cNvPr id="6146" name="Picture 2" descr="G:\03_Healthcare\03_Cardio_Thoracic\06_Thopaz+\14_pictures\04_Products\Product in Use\thopaz_plus_docking_stad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4071" y="1412875"/>
            <a:ext cx="4299929" cy="4193098"/>
          </a:xfrm>
          <a:prstGeom prst="rect">
            <a:avLst/>
          </a:prstGeom>
          <a:noFill/>
          <a:extLst>
            <a:ext uri="{909E8E84-426E-40DD-AFC4-6F175D3DCCD1}">
              <a14:hiddenFill xmlns:a14="http://schemas.microsoft.com/office/drawing/2010/main">
                <a:solidFill>
                  <a:srgbClr val="FFFFFF"/>
                </a:solidFill>
              </a14:hiddenFill>
            </a:ext>
          </a:extLst>
        </p:spPr>
      </p:pic>
      <p:sp>
        <p:nvSpPr>
          <p:cNvPr id="265218" name="Inhaltsplatzhalter 1"/>
          <p:cNvSpPr>
            <a:spLocks noGrp="1"/>
          </p:cNvSpPr>
          <p:nvPr>
            <p:ph type="body" idx="1"/>
          </p:nvPr>
        </p:nvSpPr>
        <p:spPr>
          <a:xfrm>
            <a:off x="457200" y="1340768"/>
            <a:ext cx="4835525" cy="4525963"/>
          </a:xfrm>
          <a:noFill/>
        </p:spPr>
        <p:txBody>
          <a:bodyPr lIns="0"/>
          <a:lstStyle/>
          <a:p>
            <a:pPr marL="271463" indent="-271463" eaLnBrk="1" hangingPunct="1">
              <a:lnSpc>
                <a:spcPct val="120000"/>
              </a:lnSpc>
              <a:spcBef>
                <a:spcPts val="400"/>
              </a:spcBef>
            </a:pPr>
            <a:r>
              <a:rPr lang="cs-CZ" sz="2000" dirty="0"/>
              <a:t>Díky integrovanému sání může být pacient mnohem dříve mobilní</a:t>
            </a:r>
            <a:endParaRPr lang="en-GB" sz="2000" dirty="0"/>
          </a:p>
          <a:p>
            <a:pPr marL="271463" indent="-271463" eaLnBrk="1" hangingPunct="1">
              <a:lnSpc>
                <a:spcPct val="120000"/>
              </a:lnSpc>
              <a:spcBef>
                <a:spcPts val="400"/>
              </a:spcBef>
            </a:pPr>
            <a:r>
              <a:rPr lang="cs-CZ" sz="2000" dirty="0"/>
              <a:t>Nezávislý na centrálním sání</a:t>
            </a:r>
          </a:p>
          <a:p>
            <a:pPr marL="271463" indent="-271463" eaLnBrk="1" hangingPunct="1">
              <a:lnSpc>
                <a:spcPct val="120000"/>
              </a:lnSpc>
              <a:spcBef>
                <a:spcPts val="400"/>
              </a:spcBef>
            </a:pPr>
            <a:r>
              <a:rPr lang="cs-CZ" sz="2000" dirty="0"/>
              <a:t>Dlouhá životnost baterie (závisí na úniku vzduchu)</a:t>
            </a:r>
            <a:endParaRPr lang="en-GB" sz="2000" dirty="0"/>
          </a:p>
          <a:p>
            <a:pPr lvl="1" eaLnBrk="1" hangingPunct="1">
              <a:lnSpc>
                <a:spcPct val="120000"/>
              </a:lnSpc>
              <a:spcBef>
                <a:spcPts val="400"/>
              </a:spcBef>
            </a:pPr>
            <a:r>
              <a:rPr lang="en-GB" sz="1800" dirty="0"/>
              <a:t>Minim</a:t>
            </a:r>
            <a:r>
              <a:rPr lang="cs-CZ" sz="1800" dirty="0" err="1"/>
              <a:t>ální</a:t>
            </a:r>
            <a:r>
              <a:rPr lang="cs-CZ" sz="1800" dirty="0"/>
              <a:t> doba provozu </a:t>
            </a:r>
            <a:r>
              <a:rPr lang="en-GB" sz="1800" dirty="0"/>
              <a:t>4 </a:t>
            </a:r>
            <a:r>
              <a:rPr lang="cs-CZ" sz="1800" dirty="0"/>
              <a:t>hodiny</a:t>
            </a:r>
            <a:endParaRPr lang="en-GB" sz="1800" dirty="0"/>
          </a:p>
          <a:p>
            <a:pPr lvl="1" eaLnBrk="1" hangingPunct="1">
              <a:lnSpc>
                <a:spcPct val="120000"/>
              </a:lnSpc>
              <a:spcBef>
                <a:spcPts val="400"/>
              </a:spcBef>
            </a:pPr>
            <a:r>
              <a:rPr lang="cs-CZ" sz="1800" dirty="0"/>
              <a:t>V praxi funguje 10-24hod</a:t>
            </a:r>
            <a:endParaRPr lang="en-GB" sz="2000" dirty="0"/>
          </a:p>
          <a:p>
            <a:pPr marL="271463" indent="-271463" eaLnBrk="1" hangingPunct="1">
              <a:lnSpc>
                <a:spcPct val="120000"/>
              </a:lnSpc>
              <a:spcBef>
                <a:spcPts val="400"/>
              </a:spcBef>
            </a:pPr>
            <a:r>
              <a:rPr lang="cs-CZ" sz="2000" dirty="0"/>
              <a:t>Malý a lehký</a:t>
            </a:r>
            <a:r>
              <a:rPr lang="en-GB" sz="2000" dirty="0"/>
              <a:t>(1 kg)</a:t>
            </a:r>
          </a:p>
          <a:p>
            <a:pPr marL="271463" indent="-271463" eaLnBrk="1" hangingPunct="1">
              <a:lnSpc>
                <a:spcPct val="120000"/>
              </a:lnSpc>
              <a:spcBef>
                <a:spcPts val="400"/>
              </a:spcBef>
            </a:pPr>
            <a:r>
              <a:rPr lang="cs-CZ" sz="2000" dirty="0"/>
              <a:t>Vysoká spokojenost pacienta</a:t>
            </a:r>
            <a:endParaRPr lang="en-GB"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9875"/>
            <a:ext cx="8229600" cy="1143000"/>
          </a:xfrm>
        </p:spPr>
        <p:txBody>
          <a:bodyPr/>
          <a:lstStyle/>
          <a:p>
            <a:r>
              <a:rPr lang="cs-CZ" dirty="0"/>
              <a:t>Upozornění</a:t>
            </a:r>
            <a:r>
              <a:rPr lang="en-GB" dirty="0"/>
              <a:t> </a:t>
            </a:r>
          </a:p>
        </p:txBody>
      </p:sp>
      <p:sp>
        <p:nvSpPr>
          <p:cNvPr id="3" name="Inhaltsplatzhalter 2"/>
          <p:cNvSpPr>
            <a:spLocks noGrp="1"/>
          </p:cNvSpPr>
          <p:nvPr>
            <p:ph idx="1"/>
          </p:nvPr>
        </p:nvSpPr>
        <p:spPr>
          <a:xfrm>
            <a:off x="457200" y="1268760"/>
            <a:ext cx="5114932" cy="4525963"/>
          </a:xfrm>
        </p:spPr>
        <p:txBody>
          <a:bodyPr/>
          <a:lstStyle/>
          <a:p>
            <a:pPr marL="174625" indent="-174625" defTabSz="914400">
              <a:spcAft>
                <a:spcPct val="20000"/>
              </a:spcAft>
              <a:buNone/>
            </a:pPr>
            <a:r>
              <a:rPr lang="en-GB" sz="2000" dirty="0" err="1">
                <a:solidFill>
                  <a:schemeClr val="bg1">
                    <a:lumMod val="50000"/>
                  </a:schemeClr>
                </a:solidFill>
                <a:ea typeface="ＭＳ Ｐゴシック" pitchFamily="34" charset="-128"/>
              </a:rPr>
              <a:t>Thopaz</a:t>
            </a:r>
            <a:r>
              <a:rPr lang="en-GB" sz="3200" baseline="10000" dirty="0">
                <a:solidFill>
                  <a:schemeClr val="bg1">
                    <a:lumMod val="50000"/>
                  </a:schemeClr>
                </a:solidFill>
                <a:ea typeface="ＭＳ Ｐゴシック" pitchFamily="34" charset="-128"/>
              </a:rPr>
              <a:t>+</a:t>
            </a:r>
            <a:r>
              <a:rPr lang="en-GB" sz="2000" dirty="0">
                <a:solidFill>
                  <a:schemeClr val="bg1">
                    <a:lumMod val="50000"/>
                  </a:schemeClr>
                </a:solidFill>
                <a:latin typeface="Arial" charset="0"/>
              </a:rPr>
              <a:t> </a:t>
            </a:r>
            <a:r>
              <a:rPr lang="cs-CZ" sz="2000" dirty="0">
                <a:solidFill>
                  <a:schemeClr val="bg1">
                    <a:lumMod val="50000"/>
                  </a:schemeClr>
                </a:solidFill>
                <a:latin typeface="Arial" charset="0"/>
              </a:rPr>
              <a:t>je vybaven inteligentním alarmovým systémem. </a:t>
            </a:r>
            <a:r>
              <a:rPr lang="en-GB" sz="2000" dirty="0">
                <a:solidFill>
                  <a:schemeClr val="bg1">
                    <a:lumMod val="50000"/>
                  </a:schemeClr>
                </a:solidFill>
                <a:latin typeface="Arial" charset="0"/>
              </a:rPr>
              <a:t> </a:t>
            </a:r>
            <a:r>
              <a:rPr lang="cs-CZ" sz="2000" dirty="0">
                <a:solidFill>
                  <a:schemeClr val="bg1">
                    <a:lumMod val="50000"/>
                  </a:schemeClr>
                </a:solidFill>
                <a:latin typeface="Arial" charset="0"/>
              </a:rPr>
              <a:t>Rozlišuje mezi alarmy a varování v závislosti na příčině, např.</a:t>
            </a:r>
            <a:r>
              <a:rPr lang="en-GB" sz="2000" dirty="0">
                <a:solidFill>
                  <a:schemeClr val="bg1">
                    <a:lumMod val="50000"/>
                  </a:schemeClr>
                </a:solidFill>
                <a:latin typeface="Arial" charset="0"/>
              </a:rPr>
              <a:t>.</a:t>
            </a:r>
            <a:endParaRPr lang="en-GB" sz="800" dirty="0">
              <a:solidFill>
                <a:schemeClr val="bg1">
                  <a:lumMod val="50000"/>
                </a:schemeClr>
              </a:solidFill>
              <a:latin typeface="Arial" charset="0"/>
            </a:endParaRPr>
          </a:p>
          <a:p>
            <a:pPr marL="174625" indent="-174625" defTabSz="914400">
              <a:spcAft>
                <a:spcPct val="20000"/>
              </a:spcAft>
              <a:buFont typeface="Arial" pitchFamily="34" charset="0"/>
              <a:buChar char="•"/>
            </a:pPr>
            <a:r>
              <a:rPr lang="en-GB" sz="2000" dirty="0">
                <a:solidFill>
                  <a:srgbClr val="808080"/>
                </a:solidFill>
                <a:latin typeface="Arial" charset="0"/>
              </a:rPr>
              <a:t> </a:t>
            </a:r>
            <a:r>
              <a:rPr lang="cs-CZ" sz="2000" dirty="0">
                <a:solidFill>
                  <a:srgbClr val="808080"/>
                </a:solidFill>
                <a:latin typeface="Arial" charset="0"/>
              </a:rPr>
              <a:t>Ucpaná hadice</a:t>
            </a:r>
            <a:endParaRPr lang="en-GB" sz="2000" dirty="0">
              <a:solidFill>
                <a:srgbClr val="808080"/>
              </a:solidFill>
              <a:latin typeface="Arial" charset="0"/>
            </a:endParaRPr>
          </a:p>
          <a:p>
            <a:pPr marL="174625" indent="-174625" defTabSz="914400">
              <a:spcAft>
                <a:spcPct val="20000"/>
              </a:spcAft>
              <a:buFont typeface="Arial" pitchFamily="34" charset="0"/>
              <a:buChar char="•"/>
            </a:pPr>
            <a:r>
              <a:rPr lang="en-GB" sz="2000" dirty="0">
                <a:solidFill>
                  <a:srgbClr val="808080"/>
                </a:solidFill>
                <a:latin typeface="Arial" charset="0"/>
              </a:rPr>
              <a:t> </a:t>
            </a:r>
            <a:r>
              <a:rPr lang="cs-CZ" sz="2000" dirty="0">
                <a:solidFill>
                  <a:srgbClr val="808080"/>
                </a:solidFill>
                <a:latin typeface="Arial" charset="0"/>
              </a:rPr>
              <a:t>Únik vzduchu v systému</a:t>
            </a:r>
            <a:endParaRPr lang="en-GB" sz="2000" dirty="0">
              <a:solidFill>
                <a:srgbClr val="808080"/>
              </a:solidFill>
              <a:latin typeface="Arial" charset="0"/>
            </a:endParaRPr>
          </a:p>
          <a:p>
            <a:pPr marL="174625" indent="-174625" defTabSz="914400">
              <a:spcAft>
                <a:spcPct val="20000"/>
              </a:spcAft>
              <a:buFont typeface="Arial" pitchFamily="34" charset="0"/>
              <a:buChar char="•"/>
            </a:pPr>
            <a:r>
              <a:rPr lang="en-GB" sz="2000" dirty="0">
                <a:solidFill>
                  <a:srgbClr val="808080"/>
                </a:solidFill>
                <a:latin typeface="Arial" charset="0"/>
              </a:rPr>
              <a:t> </a:t>
            </a:r>
            <a:r>
              <a:rPr lang="cs-CZ" sz="2000" dirty="0">
                <a:solidFill>
                  <a:srgbClr val="808080"/>
                </a:solidFill>
                <a:latin typeface="Arial" charset="0"/>
              </a:rPr>
              <a:t>Ucpaný filtr</a:t>
            </a:r>
            <a:endParaRPr lang="en-GB" sz="2000" dirty="0">
              <a:solidFill>
                <a:srgbClr val="808080"/>
              </a:solidFill>
              <a:latin typeface="Arial" charset="0"/>
            </a:endParaRPr>
          </a:p>
          <a:p>
            <a:pPr marL="174625" indent="-174625" defTabSz="914400">
              <a:spcAft>
                <a:spcPct val="20000"/>
              </a:spcAft>
              <a:buFont typeface="Arial" pitchFamily="34" charset="0"/>
              <a:buChar char="•"/>
            </a:pPr>
            <a:r>
              <a:rPr lang="cs-CZ" sz="2000" dirty="0">
                <a:solidFill>
                  <a:srgbClr val="808080"/>
                </a:solidFill>
                <a:latin typeface="Arial" charset="0"/>
              </a:rPr>
              <a:t> Nízký stav baterie</a:t>
            </a:r>
            <a:endParaRPr lang="en-GB" sz="2000" dirty="0">
              <a:solidFill>
                <a:srgbClr val="808080"/>
              </a:solidFill>
              <a:latin typeface="Arial" charset="0"/>
            </a:endParaRPr>
          </a:p>
          <a:p>
            <a:pPr marL="0" indent="0" defTabSz="914400">
              <a:spcAft>
                <a:spcPct val="20000"/>
              </a:spcAft>
              <a:buNone/>
            </a:pPr>
            <a:endParaRPr lang="en-GB" sz="800" dirty="0">
              <a:solidFill>
                <a:srgbClr val="808080"/>
              </a:solidFill>
              <a:latin typeface="Arial" charset="0"/>
            </a:endParaRPr>
          </a:p>
          <a:p>
            <a:pPr marL="0" indent="0" defTabSz="914400">
              <a:spcAft>
                <a:spcPct val="20000"/>
              </a:spcAft>
              <a:buNone/>
            </a:pPr>
            <a:r>
              <a:rPr lang="en-GB" sz="2000" dirty="0" err="1">
                <a:solidFill>
                  <a:schemeClr val="bg1">
                    <a:lumMod val="50000"/>
                  </a:schemeClr>
                </a:solidFill>
                <a:ea typeface="ＭＳ Ｐゴシック" pitchFamily="34" charset="-128"/>
              </a:rPr>
              <a:t>Thopaz</a:t>
            </a:r>
            <a:r>
              <a:rPr lang="en-GB" sz="3200" baseline="10000" dirty="0">
                <a:solidFill>
                  <a:schemeClr val="bg1">
                    <a:lumMod val="50000"/>
                  </a:schemeClr>
                </a:solidFill>
                <a:ea typeface="ＭＳ Ｐゴシック" pitchFamily="34" charset="-128"/>
              </a:rPr>
              <a:t>+</a:t>
            </a:r>
            <a:r>
              <a:rPr lang="en-GB" sz="2000" dirty="0">
                <a:solidFill>
                  <a:srgbClr val="808080"/>
                </a:solidFill>
                <a:latin typeface="Arial" charset="0"/>
              </a:rPr>
              <a:t> </a:t>
            </a:r>
            <a:r>
              <a:rPr lang="cs-CZ" sz="2000" dirty="0">
                <a:solidFill>
                  <a:srgbClr val="808080"/>
                </a:solidFill>
                <a:latin typeface="Arial" charset="0"/>
              </a:rPr>
              <a:t>poskytuje řešení problémů krok po kroku.</a:t>
            </a:r>
            <a:endParaRPr lang="en-GB" sz="2000" dirty="0">
              <a:solidFill>
                <a:srgbClr val="808080"/>
              </a:solidFill>
              <a:latin typeface="Arial" charset="0"/>
            </a:endParaRPr>
          </a:p>
          <a:p>
            <a:pPr marL="174625" indent="-174625" defTabSz="914400">
              <a:spcAft>
                <a:spcPct val="20000"/>
              </a:spcAft>
              <a:buFont typeface="Arial" pitchFamily="34" charset="0"/>
              <a:buChar char="•"/>
            </a:pPr>
            <a:endParaRPr lang="en-GB" sz="2000" dirty="0">
              <a:solidFill>
                <a:srgbClr val="808080"/>
              </a:solidFill>
              <a:latin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1844824"/>
            <a:ext cx="287502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srmsch0141\c-user-data$\nschwegl\Desktop\Unbenannt-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0854" y="3520552"/>
            <a:ext cx="3341186" cy="250206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cs-CZ" dirty="0"/>
              <a:t>Digitální měření úniku vzduchu</a:t>
            </a:r>
            <a:endParaRPr lang="en-GB" dirty="0"/>
          </a:p>
        </p:txBody>
      </p:sp>
      <p:sp>
        <p:nvSpPr>
          <p:cNvPr id="3" name="Inhaltsplatzhalter 2"/>
          <p:cNvSpPr>
            <a:spLocks noGrp="1"/>
          </p:cNvSpPr>
          <p:nvPr>
            <p:ph sz="half" idx="1"/>
          </p:nvPr>
        </p:nvSpPr>
        <p:spPr/>
        <p:txBody>
          <a:bodyPr/>
          <a:lstStyle/>
          <a:p>
            <a:r>
              <a:rPr lang="cs-CZ" sz="2000" dirty="0"/>
              <a:t>Únik vzduchu měřen v</a:t>
            </a:r>
            <a:r>
              <a:rPr lang="en-GB" sz="2000" dirty="0"/>
              <a:t> ml/min</a:t>
            </a:r>
          </a:p>
          <a:p>
            <a:r>
              <a:rPr lang="cs-CZ" sz="2000" dirty="0"/>
              <a:t>Digitální měření úniku vzduchu nahrazuje počítání bublin.</a:t>
            </a:r>
            <a:endParaRPr lang="en-GB" sz="2000" dirty="0"/>
          </a:p>
          <a:p>
            <a:r>
              <a:rPr lang="cs-CZ" sz="2000" dirty="0"/>
              <a:t>Objektivní data poskytují standartní management</a:t>
            </a:r>
            <a:endParaRPr lang="en-GB" sz="2000" dirty="0"/>
          </a:p>
        </p:txBody>
      </p:sp>
      <p:sp>
        <p:nvSpPr>
          <p:cNvPr id="6" name="Inhaltsplatzhalter 5"/>
          <p:cNvSpPr>
            <a:spLocks noGrp="1"/>
          </p:cNvSpPr>
          <p:nvPr>
            <p:ph sz="half" idx="2"/>
          </p:nvPr>
        </p:nvSpPr>
        <p:spPr>
          <a:xfrm>
            <a:off x="4648200" y="1600200"/>
            <a:ext cx="4388296" cy="4525963"/>
          </a:xfrm>
        </p:spPr>
        <p:txBody>
          <a:bodyPr/>
          <a:lstStyle/>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r>
              <a:rPr lang="cs-CZ" sz="2000" dirty="0"/>
              <a:t>Historie měření úniku vzduchu až 72hod</a:t>
            </a:r>
          </a:p>
          <a:p>
            <a:r>
              <a:rPr lang="cs-CZ" sz="2000" dirty="0"/>
              <a:t>Zkrácení doby drenáže</a:t>
            </a:r>
            <a:endParaRPr lang="en-GB" sz="2000" dirty="0"/>
          </a:p>
        </p:txBody>
      </p:sp>
      <p:sp>
        <p:nvSpPr>
          <p:cNvPr id="10" name="Ellipse 9"/>
          <p:cNvSpPr/>
          <p:nvPr/>
        </p:nvSpPr>
        <p:spPr bwMode="auto">
          <a:xfrm>
            <a:off x="2971800" y="3714752"/>
            <a:ext cx="1524000" cy="150019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457200" rtl="0" eaLnBrk="1" fontAlgn="base" latinLnBrk="0" hangingPunct="1">
              <a:lnSpc>
                <a:spcPct val="100000"/>
              </a:lnSpc>
              <a:spcBef>
                <a:spcPct val="20000"/>
              </a:spcBef>
              <a:spcAft>
                <a:spcPct val="0"/>
              </a:spcAft>
              <a:buClrTx/>
              <a:buSzTx/>
              <a:buFont typeface="Arial" pitchFamily="34" charset="0"/>
              <a:buAutoNum type="arabicPeriod"/>
              <a:tabLst/>
            </a:pPr>
            <a:endParaRPr kumimoji="0" lang="de-DE" sz="2800" b="1" i="0" u="none" strike="noStrike" cap="none" normalizeH="0" baseline="0" dirty="0">
              <a:ln>
                <a:noFill/>
              </a:ln>
              <a:solidFill>
                <a:srgbClr val="7F7F7F"/>
              </a:solidFill>
              <a:effectLst/>
              <a:latin typeface="Lucida Console" pitchFamily="49" charset="0"/>
              <a:cs typeface="Arial" pitchFamily="34" charset="0"/>
            </a:endParaRPr>
          </a:p>
        </p:txBody>
      </p:sp>
      <p:pic>
        <p:nvPicPr>
          <p:cNvPr id="17" name="Grafik 1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0091" flipH="1">
            <a:off x="3646801" y="4431673"/>
            <a:ext cx="613947" cy="403171"/>
          </a:xfrm>
          <a:prstGeom prst="rect">
            <a:avLst/>
          </a:prstGeom>
        </p:spPr>
      </p:pic>
      <p:pic>
        <p:nvPicPr>
          <p:cNvPr id="16" name="Picture 3" descr="\\srmsch0141\c-user-data$\nschwegl\Desktop\Unbenannt-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171592" y="1553024"/>
            <a:ext cx="3185768" cy="23856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03_Healthcare\03_Cardio_Thoracic\06_Thopaz+\01_product\01_Instructions\01-IfU\Bilder IfU\Bilder\Screenshots\15-Basic_1\15-Basic_1_EN.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215" y="2089700"/>
            <a:ext cx="2241389" cy="149425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03_Healthcare\03_Cardio_Thoracic\06_Thopaz+\01_product\01_Instructions\01-IfU\Bilder IfU\Bilder\Screenshots\11-Air_Graph\11-Air_Graph_EN.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98" y="4065213"/>
            <a:ext cx="2351061" cy="1567374"/>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4050528" y="5489936"/>
            <a:ext cx="4841952" cy="769441"/>
          </a:xfrm>
          <a:prstGeom prst="rect">
            <a:avLst/>
          </a:prstGeom>
          <a:noFill/>
        </p:spPr>
        <p:txBody>
          <a:bodyPr wrap="square" rtlCol="0">
            <a:spAutoFit/>
          </a:bodyPr>
          <a:lstStyle/>
          <a:p>
            <a:pPr>
              <a:buNone/>
            </a:pPr>
            <a:r>
              <a:rPr lang="en-GB" sz="2000" b="0" dirty="0">
                <a:latin typeface="+mn-lt"/>
              </a:rPr>
              <a:t>*</a:t>
            </a:r>
            <a:r>
              <a:rPr lang="en-GB" sz="1200" b="0" dirty="0">
                <a:latin typeface="+mn-lt"/>
              </a:rPr>
              <a:t>Multicentre international Randomized Comparison of Objective and Subjective Outcomes Between Electronic and Traditional Chest Drainage Systems; </a:t>
            </a:r>
            <a:r>
              <a:rPr lang="en-GB" sz="1200" b="0" dirty="0" err="1">
                <a:latin typeface="+mn-lt"/>
              </a:rPr>
              <a:t>Pompili</a:t>
            </a:r>
            <a:r>
              <a:rPr lang="en-GB" sz="1200" b="0" dirty="0">
                <a:latin typeface="+mn-lt"/>
              </a:rPr>
              <a:t> C. et al.; accepted for publication 2014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38470" y="1604280"/>
            <a:ext cx="3637986" cy="1632204"/>
          </a:xfrm>
          <a:prstGeom prst="rect">
            <a:avLst/>
          </a:prstGeom>
        </p:spPr>
      </p:pic>
      <p:sp>
        <p:nvSpPr>
          <p:cNvPr id="12291" name="Rectangle 2"/>
          <p:cNvSpPr>
            <a:spLocks noGrp="1" noChangeArrowheads="1"/>
          </p:cNvSpPr>
          <p:nvPr>
            <p:ph type="title"/>
          </p:nvPr>
        </p:nvSpPr>
        <p:spPr/>
        <p:txBody>
          <a:bodyPr/>
          <a:lstStyle/>
          <a:p>
            <a:pPr eaLnBrk="1" hangingPunct="1"/>
            <a:r>
              <a:rPr lang="cs-CZ" dirty="0"/>
              <a:t>Regulovaný podtlak hrudníku pacienta</a:t>
            </a:r>
            <a:endParaRPr lang="en-GB" dirty="0"/>
          </a:p>
        </p:txBody>
      </p:sp>
      <p:sp>
        <p:nvSpPr>
          <p:cNvPr id="5" name="Inhaltsplatzhalter 4"/>
          <p:cNvSpPr>
            <a:spLocks noGrp="1"/>
          </p:cNvSpPr>
          <p:nvPr>
            <p:ph sz="half" idx="1"/>
          </p:nvPr>
        </p:nvSpPr>
        <p:spPr>
          <a:xfrm>
            <a:off x="457200" y="1264992"/>
            <a:ext cx="4186808" cy="4824536"/>
          </a:xfrm>
        </p:spPr>
        <p:txBody>
          <a:bodyPr/>
          <a:lstStyle/>
          <a:p>
            <a:r>
              <a:rPr lang="cs-CZ" sz="2000" dirty="0">
                <a:latin typeface="Arial" pitchFamily="34" charset="0"/>
                <a:cs typeface="Arial" pitchFamily="34" charset="0"/>
              </a:rPr>
              <a:t>Dvojité lumen poskytuje </a:t>
            </a:r>
            <a:r>
              <a:rPr lang="cs-CZ" sz="2000" dirty="0" err="1">
                <a:latin typeface="Arial" pitchFamily="34" charset="0"/>
                <a:cs typeface="Arial" pitchFamily="34" charset="0"/>
              </a:rPr>
              <a:t>Thopaz</a:t>
            </a:r>
            <a:r>
              <a:rPr lang="cs-CZ" sz="2000" dirty="0">
                <a:latin typeface="Arial" pitchFamily="34" charset="0"/>
                <a:cs typeface="Arial" pitchFamily="34" charset="0"/>
              </a:rPr>
              <a:t>+ požadovaný podtlak dle pacientova </a:t>
            </a:r>
            <a:r>
              <a:rPr lang="cs-CZ" sz="2000" dirty="0" err="1">
                <a:latin typeface="Arial" pitchFamily="34" charset="0"/>
                <a:cs typeface="Arial" pitchFamily="34" charset="0"/>
              </a:rPr>
              <a:t>hruníku</a:t>
            </a:r>
            <a:endParaRPr lang="en-GB" sz="2000" dirty="0">
              <a:latin typeface="Arial" pitchFamily="34" charset="0"/>
              <a:cs typeface="Arial" pitchFamily="34" charset="0"/>
            </a:endParaRPr>
          </a:p>
          <a:p>
            <a:r>
              <a:rPr lang="cs-CZ" sz="2000" dirty="0">
                <a:latin typeface="Arial" pitchFamily="34" charset="0"/>
                <a:cs typeface="Arial" pitchFamily="34" charset="0"/>
              </a:rPr>
              <a:t>Toto umožňuje volné umístění přístroje</a:t>
            </a:r>
          </a:p>
          <a:p>
            <a:r>
              <a:rPr lang="cs-CZ" sz="2000" dirty="0">
                <a:latin typeface="Arial" pitchFamily="34" charset="0"/>
                <a:cs typeface="Arial" pitchFamily="34" charset="0"/>
              </a:rPr>
              <a:t>Jednocestný ventil znamená, že tekutina nepřechází do měřeného lumen,</a:t>
            </a:r>
            <a:endParaRPr lang="en-GB" sz="2000" dirty="0">
              <a:latin typeface="Arial" pitchFamily="34" charset="0"/>
              <a:cs typeface="Arial" pitchFamily="34" charset="0"/>
            </a:endParaRPr>
          </a:p>
          <a:p>
            <a:r>
              <a:rPr lang="cs-CZ" sz="2000" dirty="0">
                <a:latin typeface="Arial" pitchFamily="34" charset="0"/>
                <a:cs typeface="Arial" pitchFamily="34" charset="0"/>
              </a:rPr>
              <a:t>Sifonový efekt nemůže vzniknout kvůli pravidelnému proplachování trubice.</a:t>
            </a:r>
          </a:p>
          <a:p>
            <a:r>
              <a:rPr lang="cs-CZ" sz="2000" dirty="0" err="1">
                <a:latin typeface="Arial" pitchFamily="34" charset="0"/>
                <a:cs typeface="Arial" pitchFamily="34" charset="0"/>
              </a:rPr>
              <a:t>Thopaz</a:t>
            </a:r>
            <a:r>
              <a:rPr lang="cs-CZ" sz="2000" dirty="0">
                <a:latin typeface="Arial" pitchFamily="34" charset="0"/>
                <a:cs typeface="Arial" pitchFamily="34" charset="0"/>
              </a:rPr>
              <a:t>+ rozpozná tlakové rozdíly během nádechu </a:t>
            </a:r>
            <a:r>
              <a:rPr lang="cs-CZ" sz="2000">
                <a:latin typeface="Arial" pitchFamily="34" charset="0"/>
                <a:cs typeface="Arial" pitchFamily="34" charset="0"/>
              </a:rPr>
              <a:t>a výdechu. </a:t>
            </a:r>
            <a:endParaRPr lang="cs-CZ" sz="2000" dirty="0">
              <a:latin typeface="Arial" pitchFamily="34" charset="0"/>
              <a:cs typeface="Arial" pitchFamily="34" charset="0"/>
            </a:endParaRPr>
          </a:p>
        </p:txBody>
      </p:sp>
      <p:sp>
        <p:nvSpPr>
          <p:cNvPr id="9" name="Text Box 10"/>
          <p:cNvSpPr txBox="1">
            <a:spLocks noChangeArrowheads="1"/>
          </p:cNvSpPr>
          <p:nvPr/>
        </p:nvSpPr>
        <p:spPr bwMode="auto">
          <a:xfrm>
            <a:off x="4962162" y="1172592"/>
            <a:ext cx="1870064" cy="338554"/>
          </a:xfrm>
          <a:prstGeom prst="rect">
            <a:avLst/>
          </a:prstGeom>
          <a:noFill/>
          <a:ln w="50800" algn="ctr">
            <a:noFill/>
            <a:miter lim="800000"/>
            <a:headEnd/>
            <a:tailEnd/>
          </a:ln>
        </p:spPr>
        <p:txBody>
          <a:bodyPr wrap="none" lIns="0">
            <a:spAutoFit/>
          </a:bodyPr>
          <a:lstStyle/>
          <a:p>
            <a:pPr algn="ctr">
              <a:spcBef>
                <a:spcPts val="400"/>
              </a:spcBef>
              <a:buFont typeface="Wingdings" pitchFamily="2" charset="2"/>
              <a:buNone/>
            </a:pPr>
            <a:r>
              <a:rPr lang="cs-CZ" sz="1600" dirty="0">
                <a:latin typeface="Arial" charset="0"/>
              </a:rPr>
              <a:t>Pacientská hadice</a:t>
            </a:r>
            <a:endParaRPr lang="en-GB" sz="1600" dirty="0">
              <a:latin typeface="Arial" charset="0"/>
            </a:endParaRPr>
          </a:p>
        </p:txBody>
      </p:sp>
      <p:sp>
        <p:nvSpPr>
          <p:cNvPr id="10" name="Text Box 11"/>
          <p:cNvSpPr txBox="1">
            <a:spLocks noChangeArrowheads="1"/>
          </p:cNvSpPr>
          <p:nvPr/>
        </p:nvSpPr>
        <p:spPr bwMode="auto">
          <a:xfrm>
            <a:off x="5081262" y="3142678"/>
            <a:ext cx="1393971" cy="338554"/>
          </a:xfrm>
          <a:prstGeom prst="rect">
            <a:avLst/>
          </a:prstGeom>
          <a:noFill/>
          <a:ln w="50800" algn="ctr">
            <a:noFill/>
            <a:miter lim="800000"/>
            <a:headEnd/>
            <a:tailEnd/>
          </a:ln>
        </p:spPr>
        <p:txBody>
          <a:bodyPr wrap="none" lIns="0">
            <a:spAutoFit/>
          </a:bodyPr>
          <a:lstStyle/>
          <a:p>
            <a:pPr algn="ctr">
              <a:spcBef>
                <a:spcPts val="400"/>
              </a:spcBef>
              <a:buFont typeface="Wingdings" pitchFamily="2" charset="2"/>
              <a:buNone/>
            </a:pPr>
            <a:r>
              <a:rPr lang="cs-CZ" sz="1600" dirty="0">
                <a:latin typeface="Arial" charset="0"/>
              </a:rPr>
              <a:t>Měřící hadice</a:t>
            </a:r>
            <a:endParaRPr lang="en-GB" sz="1600" dirty="0">
              <a:latin typeface="Arial" charset="0"/>
            </a:endParaRPr>
          </a:p>
        </p:txBody>
      </p:sp>
      <p:cxnSp>
        <p:nvCxnSpPr>
          <p:cNvPr id="15" name="Gerade Verbindung mit Pfeil 14"/>
          <p:cNvCxnSpPr/>
          <p:nvPr/>
        </p:nvCxnSpPr>
        <p:spPr bwMode="auto">
          <a:xfrm flipH="1">
            <a:off x="5684953" y="2348880"/>
            <a:ext cx="1588" cy="814438"/>
          </a:xfrm>
          <a:prstGeom prst="straightConnector1">
            <a:avLst/>
          </a:prstGeom>
          <a:noFill/>
          <a:ln w="38100" cap="flat" cmpd="sng" algn="ctr">
            <a:solidFill>
              <a:srgbClr val="F17E00"/>
            </a:solidFill>
            <a:prstDash val="solid"/>
            <a:round/>
            <a:headEnd type="arrow" w="med" len="med"/>
            <a:tailEnd type="none" w="med" len="med"/>
          </a:ln>
          <a:effectLst/>
        </p:spPr>
      </p:cxnSp>
      <p:cxnSp>
        <p:nvCxnSpPr>
          <p:cNvPr id="16" name="Gerade Verbindung mit Pfeil 15"/>
          <p:cNvCxnSpPr/>
          <p:nvPr/>
        </p:nvCxnSpPr>
        <p:spPr bwMode="auto">
          <a:xfrm flipV="1">
            <a:off x="5686541" y="1496842"/>
            <a:ext cx="0" cy="552470"/>
          </a:xfrm>
          <a:prstGeom prst="straightConnector1">
            <a:avLst/>
          </a:prstGeom>
          <a:noFill/>
          <a:ln w="38100" cap="flat" cmpd="sng" algn="ctr">
            <a:solidFill>
              <a:srgbClr val="F17E00"/>
            </a:solidFill>
            <a:prstDash val="solid"/>
            <a:round/>
            <a:headEnd type="arrow" w="med" len="med"/>
            <a:tailEnd type="none" w="med" len="med"/>
          </a:ln>
          <a:effectLst/>
        </p:spPr>
      </p:cxnSp>
      <p:cxnSp>
        <p:nvCxnSpPr>
          <p:cNvPr id="12" name="Gerade Verbindung mit Pfeil 11"/>
          <p:cNvCxnSpPr/>
          <p:nvPr/>
        </p:nvCxnSpPr>
        <p:spPr bwMode="auto">
          <a:xfrm flipV="1">
            <a:off x="6693389" y="1916832"/>
            <a:ext cx="0" cy="684951"/>
          </a:xfrm>
          <a:prstGeom prst="straightConnector1">
            <a:avLst/>
          </a:prstGeom>
          <a:noFill/>
          <a:ln w="38100" cap="flat" cmpd="sng" algn="ctr">
            <a:solidFill>
              <a:srgbClr val="F17E00"/>
            </a:solidFill>
            <a:prstDash val="solid"/>
            <a:round/>
            <a:headEnd type="arrow" w="med" len="med"/>
            <a:tailEnd type="none" w="med" len="med"/>
          </a:ln>
          <a:effectLst/>
        </p:spPr>
      </p:cxnSp>
      <p:sp>
        <p:nvSpPr>
          <p:cNvPr id="17" name="Text Box 10"/>
          <p:cNvSpPr txBox="1">
            <a:spLocks noChangeArrowheads="1"/>
          </p:cNvSpPr>
          <p:nvPr/>
        </p:nvSpPr>
        <p:spPr bwMode="auto">
          <a:xfrm>
            <a:off x="6152755" y="1578278"/>
            <a:ext cx="1938992" cy="338554"/>
          </a:xfrm>
          <a:prstGeom prst="rect">
            <a:avLst/>
          </a:prstGeom>
          <a:noFill/>
          <a:ln w="50800" algn="ctr">
            <a:noFill/>
            <a:miter lim="800000"/>
            <a:headEnd/>
            <a:tailEnd/>
          </a:ln>
        </p:spPr>
        <p:txBody>
          <a:bodyPr wrap="none" lIns="0">
            <a:spAutoFit/>
          </a:bodyPr>
          <a:lstStyle/>
          <a:p>
            <a:pPr algn="ctr">
              <a:spcBef>
                <a:spcPts val="400"/>
              </a:spcBef>
              <a:buFont typeface="Wingdings" pitchFamily="2" charset="2"/>
              <a:buNone/>
            </a:pPr>
            <a:r>
              <a:rPr lang="cs-CZ" sz="1600" dirty="0">
                <a:latin typeface="Arial" charset="0"/>
              </a:rPr>
              <a:t>Jednocestný ventil</a:t>
            </a:r>
            <a:endParaRPr lang="en-GB" sz="1600" dirty="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Digitální měření tekutiny</a:t>
            </a:r>
            <a:endParaRPr lang="en-GB" dirty="0"/>
          </a:p>
        </p:txBody>
      </p:sp>
      <p:sp>
        <p:nvSpPr>
          <p:cNvPr id="3" name="Inhaltsplatzhalter 2"/>
          <p:cNvSpPr>
            <a:spLocks noGrp="1"/>
          </p:cNvSpPr>
          <p:nvPr>
            <p:ph sz="half" idx="1"/>
          </p:nvPr>
        </p:nvSpPr>
        <p:spPr>
          <a:xfrm>
            <a:off x="457200" y="1268760"/>
            <a:ext cx="4191000" cy="4525963"/>
          </a:xfrm>
        </p:spPr>
        <p:txBody>
          <a:bodyPr/>
          <a:lstStyle/>
          <a:p>
            <a:r>
              <a:rPr lang="cs-CZ" sz="2000" dirty="0"/>
              <a:t>Objem odsáté tekutiny v </a:t>
            </a:r>
            <a:r>
              <a:rPr lang="en-GB" sz="2000" dirty="0"/>
              <a:t>ml </a:t>
            </a:r>
            <a:r>
              <a:rPr lang="en-GB" sz="1600" dirty="0"/>
              <a:t>(</a:t>
            </a:r>
            <a:r>
              <a:rPr lang="cs-CZ" sz="1600" dirty="0"/>
              <a:t>pokud je celkový sběr </a:t>
            </a:r>
            <a:r>
              <a:rPr lang="en-GB" sz="1600" dirty="0"/>
              <a:t>&lt; 10 l) </a:t>
            </a:r>
            <a:r>
              <a:rPr lang="cs-CZ" sz="2000" dirty="0"/>
              <a:t>nebo</a:t>
            </a:r>
            <a:r>
              <a:rPr lang="en-GB" sz="2000" dirty="0"/>
              <a:t> l </a:t>
            </a:r>
            <a:r>
              <a:rPr lang="en-GB" sz="1600" dirty="0"/>
              <a:t>(</a:t>
            </a:r>
            <a:r>
              <a:rPr lang="cs-CZ" sz="1600" dirty="0"/>
              <a:t>pokud je celkový sběr </a:t>
            </a:r>
            <a:r>
              <a:rPr lang="en-GB" sz="1600" dirty="0"/>
              <a:t>&gt; 10 l) </a:t>
            </a:r>
          </a:p>
          <a:p>
            <a:r>
              <a:rPr lang="cs-CZ" sz="2000" dirty="0"/>
              <a:t>Odchylka</a:t>
            </a:r>
            <a:endParaRPr lang="en-GB" sz="2000" dirty="0"/>
          </a:p>
          <a:p>
            <a:pPr marL="0" indent="0">
              <a:buNone/>
            </a:pPr>
            <a:r>
              <a:rPr lang="en-GB" sz="2000" dirty="0"/>
              <a:t>	0.3 l </a:t>
            </a:r>
            <a:r>
              <a:rPr lang="cs-CZ" sz="2000" dirty="0"/>
              <a:t>kanystr</a:t>
            </a:r>
            <a:r>
              <a:rPr lang="en-GB" sz="2000" dirty="0"/>
              <a:t> +/- 1 ml </a:t>
            </a:r>
          </a:p>
          <a:p>
            <a:pPr marL="0" indent="0">
              <a:buNone/>
            </a:pPr>
            <a:r>
              <a:rPr lang="en-GB" sz="2000" dirty="0"/>
              <a:t>	0.8 l </a:t>
            </a:r>
            <a:r>
              <a:rPr lang="cs-CZ" sz="2000" dirty="0"/>
              <a:t>kanystr</a:t>
            </a:r>
            <a:r>
              <a:rPr lang="en-GB" sz="2000" dirty="0"/>
              <a:t> +/- 5 ml </a:t>
            </a:r>
          </a:p>
          <a:p>
            <a:pPr marL="0" indent="0">
              <a:buNone/>
            </a:pPr>
            <a:r>
              <a:rPr lang="en-GB" sz="2000" dirty="0"/>
              <a:t>	2.0 l </a:t>
            </a:r>
            <a:r>
              <a:rPr lang="cs-CZ" sz="2000" dirty="0"/>
              <a:t>kanystr</a:t>
            </a:r>
            <a:r>
              <a:rPr lang="en-GB" sz="2000" dirty="0"/>
              <a:t> +/- 10 ml</a:t>
            </a:r>
          </a:p>
          <a:p>
            <a:pPr marL="0" indent="0">
              <a:buNone/>
            </a:pPr>
            <a:endParaRPr lang="de-DE" sz="2000" dirty="0"/>
          </a:p>
        </p:txBody>
      </p:sp>
      <p:sp>
        <p:nvSpPr>
          <p:cNvPr id="6" name="Inhaltsplatzhalter 5"/>
          <p:cNvSpPr>
            <a:spLocks noGrp="1"/>
          </p:cNvSpPr>
          <p:nvPr>
            <p:ph sz="half" idx="2"/>
          </p:nvPr>
        </p:nvSpPr>
        <p:spPr>
          <a:xfrm>
            <a:off x="4648200" y="1600200"/>
            <a:ext cx="4316288" cy="4525963"/>
          </a:xfrm>
        </p:spPr>
        <p:txBody>
          <a:bodyPr/>
          <a:lstStyle/>
          <a:p>
            <a:endParaRPr lang="de-DE" sz="2000" dirty="0"/>
          </a:p>
          <a:p>
            <a:endParaRPr lang="de-DE" sz="2000" dirty="0"/>
          </a:p>
          <a:p>
            <a:endParaRPr lang="de-DE" sz="2000" dirty="0"/>
          </a:p>
          <a:p>
            <a:endParaRPr lang="de-DE" sz="2000" dirty="0"/>
          </a:p>
          <a:p>
            <a:endParaRPr lang="de-DE" sz="2000" dirty="0"/>
          </a:p>
          <a:p>
            <a:pPr marL="0" indent="0">
              <a:buNone/>
            </a:pPr>
            <a:endParaRPr lang="de-DE" sz="2000" dirty="0"/>
          </a:p>
          <a:p>
            <a:endParaRPr lang="de-DE" sz="2000" dirty="0"/>
          </a:p>
          <a:p>
            <a:r>
              <a:rPr lang="cs-CZ" sz="2000" dirty="0"/>
              <a:t>Historie odsávání tekutiny za posledních 72hod</a:t>
            </a:r>
          </a:p>
          <a:p>
            <a:endParaRPr lang="en-GB" sz="2000" dirty="0"/>
          </a:p>
          <a:p>
            <a:r>
              <a:rPr lang="cs-CZ" sz="2000" dirty="0"/>
              <a:t>Po změně kanystru se původní hodnota přičte</a:t>
            </a:r>
            <a:endParaRPr lang="en-GB" sz="2000" dirty="0"/>
          </a:p>
        </p:txBody>
      </p:sp>
      <p:pic>
        <p:nvPicPr>
          <p:cNvPr id="15" name="Picture 3" descr="\\srmsch0141\c-user-data$\nschwegl\Desktop\Unbenannt-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72427" y="3774872"/>
            <a:ext cx="3095957" cy="2318424"/>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0091" flipH="1">
            <a:off x="3859164" y="5027997"/>
            <a:ext cx="613947" cy="403171"/>
          </a:xfrm>
          <a:prstGeom prst="rect">
            <a:avLst/>
          </a:prstGeom>
        </p:spPr>
      </p:pic>
      <p:pic>
        <p:nvPicPr>
          <p:cNvPr id="13" name="Picture 3" descr="\\srmsch0141\c-user-data$\nschwegl\Desktop\Unbenannt-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076056" y="1569935"/>
            <a:ext cx="3347959" cy="250713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03_Healthcare\03_Cardio_Thoracic\06_Thopaz+\01_product\01_Instructions\01-IfU\Bilder IfU\Bilder\Screenshots\16-Basic_2\16-Basic_2_EN.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2117392"/>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03_Healthcare\03_Cardio_Thoracic\06_Thopaz+\01_product\01_Instructions\01-IfU\Bilder IfU\Bilder\Screenshots\12-Fluid_Graph\12-Fluid_Graph_EN.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6112" y="4280202"/>
            <a:ext cx="2167775" cy="144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3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Omezení při digitálním měření tekutiny</a:t>
            </a:r>
            <a:endParaRPr lang="en-GB" dirty="0"/>
          </a:p>
        </p:txBody>
      </p:sp>
      <p:sp>
        <p:nvSpPr>
          <p:cNvPr id="11" name="Inhaltsplatzhalter 4"/>
          <p:cNvSpPr>
            <a:spLocks noGrp="1"/>
          </p:cNvSpPr>
          <p:nvPr>
            <p:ph sz="half" idx="1"/>
          </p:nvPr>
        </p:nvSpPr>
        <p:spPr>
          <a:xfrm>
            <a:off x="457200" y="1268760"/>
            <a:ext cx="8229600" cy="4824536"/>
          </a:xfrm>
        </p:spPr>
        <p:txBody>
          <a:bodyPr/>
          <a:lstStyle/>
          <a:p>
            <a:r>
              <a:rPr lang="cs-CZ" sz="2000" dirty="0">
                <a:latin typeface="Arial" pitchFamily="34" charset="0"/>
                <a:cs typeface="Arial" pitchFamily="34" charset="0"/>
              </a:rPr>
              <a:t>Měření tekutiny je narušeno, pokud je vytvořena pěna</a:t>
            </a:r>
            <a:endParaRPr lang="en-GB" sz="2000" dirty="0">
              <a:latin typeface="Arial" pitchFamily="34" charset="0"/>
              <a:cs typeface="Arial" pitchFamily="34" charset="0"/>
            </a:endParaRPr>
          </a:p>
          <a:p>
            <a:r>
              <a:rPr lang="cs-CZ" sz="2000" dirty="0">
                <a:latin typeface="Arial" pitchFamily="34" charset="0"/>
                <a:cs typeface="Arial" pitchFamily="34" charset="0"/>
              </a:rPr>
              <a:t>Aktivace příliš vysokým množstvím tekutiny, pokud je </a:t>
            </a:r>
            <a:r>
              <a:rPr lang="cs-CZ" sz="2000" dirty="0" err="1">
                <a:latin typeface="Arial" pitchFamily="34" charset="0"/>
                <a:cs typeface="Arial" pitchFamily="34" charset="0"/>
              </a:rPr>
              <a:t>Thopaz</a:t>
            </a:r>
            <a:r>
              <a:rPr lang="cs-CZ" sz="2000" dirty="0">
                <a:latin typeface="Arial" pitchFamily="34" charset="0"/>
                <a:cs typeface="Arial" pitchFamily="34" charset="0"/>
              </a:rPr>
              <a:t>+ vychýlen</a:t>
            </a:r>
            <a:r>
              <a:rPr lang="en-GB" sz="2000" dirty="0">
                <a:latin typeface="Arial" pitchFamily="34" charset="0"/>
                <a:cs typeface="Arial" pitchFamily="34" charset="0"/>
              </a:rPr>
              <a:t> </a:t>
            </a:r>
            <a:r>
              <a:rPr lang="cs-CZ" sz="2000" dirty="0">
                <a:latin typeface="Arial" pitchFamily="34" charset="0"/>
                <a:cs typeface="Arial" pitchFamily="34" charset="0"/>
              </a:rPr>
              <a:t>ze své osy</a:t>
            </a:r>
            <a:endParaRPr lang="en-GB" sz="2000" dirty="0">
              <a:latin typeface="Arial" pitchFamily="34" charset="0"/>
              <a:cs typeface="Arial" pitchFamily="34" charset="0"/>
            </a:endParaRPr>
          </a:p>
          <a:p>
            <a:endParaRPr lang="en-GB" dirty="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497527"/>
            <a:ext cx="5976664" cy="3600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Inhaltsplatzhalter 12"/>
          <p:cNvSpPr txBox="1">
            <a:spLocks/>
          </p:cNvSpPr>
          <p:nvPr/>
        </p:nvSpPr>
        <p:spPr bwMode="auto">
          <a:xfrm>
            <a:off x="188581" y="2924944"/>
            <a:ext cx="4239403" cy="4638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F17E00"/>
              </a:buClr>
              <a:buSzPct val="140000"/>
              <a:buChar char="•"/>
              <a:defRPr sz="2400">
                <a:solidFill>
                  <a:srgbClr val="6F6F6F"/>
                </a:solidFill>
                <a:latin typeface="+mn-lt"/>
                <a:ea typeface="+mn-ea"/>
                <a:cs typeface="+mn-cs"/>
              </a:defRPr>
            </a:lvl1pPr>
            <a:lvl2pPr marL="742950" indent="-285750" algn="l" defTabSz="457200" rtl="0" eaLnBrk="0" fontAlgn="base" hangingPunct="0">
              <a:spcBef>
                <a:spcPct val="20000"/>
              </a:spcBef>
              <a:spcAft>
                <a:spcPct val="0"/>
              </a:spcAft>
              <a:buClr>
                <a:srgbClr val="F17E00"/>
              </a:buClr>
              <a:buSzPct val="140000"/>
              <a:buChar char="•"/>
              <a:defRPr sz="2000">
                <a:solidFill>
                  <a:srgbClr val="6F6F6F"/>
                </a:solidFill>
                <a:latin typeface="+mn-lt"/>
                <a:cs typeface="+mn-cs"/>
              </a:defRPr>
            </a:lvl2pPr>
            <a:lvl3pPr marL="1143000" indent="-228600" algn="l" defTabSz="457200" rtl="0" eaLnBrk="0" fontAlgn="base" hangingPunct="0">
              <a:spcBef>
                <a:spcPct val="20000"/>
              </a:spcBef>
              <a:spcAft>
                <a:spcPct val="0"/>
              </a:spcAft>
              <a:buClr>
                <a:srgbClr val="F17E00"/>
              </a:buClr>
              <a:buSzPct val="140000"/>
              <a:buChar char="•"/>
              <a:defRPr sz="2400">
                <a:solidFill>
                  <a:srgbClr val="6F6F6F"/>
                </a:solidFill>
                <a:latin typeface="+mn-lt"/>
                <a:cs typeface="+mn-cs"/>
              </a:defRPr>
            </a:lvl3pPr>
            <a:lvl4pPr marL="1600200" indent="-228600" algn="l" defTabSz="457200" rtl="0" eaLnBrk="0" fontAlgn="base" hangingPunct="0">
              <a:spcBef>
                <a:spcPct val="20000"/>
              </a:spcBef>
              <a:spcAft>
                <a:spcPct val="0"/>
              </a:spcAft>
              <a:buClr>
                <a:srgbClr val="F17E00"/>
              </a:buClr>
              <a:buSzPct val="140000"/>
              <a:buChar char="•"/>
              <a:defRPr sz="1600">
                <a:solidFill>
                  <a:srgbClr val="6F6F6F"/>
                </a:solidFill>
                <a:latin typeface="+mn-lt"/>
                <a:cs typeface="+mn-cs"/>
              </a:defRPr>
            </a:lvl4pPr>
            <a:lvl5pPr marL="2057400" indent="-228600" algn="l" defTabSz="457200" rtl="0" eaLnBrk="0" fontAlgn="base" hangingPunct="0">
              <a:spcBef>
                <a:spcPct val="20000"/>
              </a:spcBef>
              <a:spcAft>
                <a:spcPct val="0"/>
              </a:spcAft>
              <a:buClr>
                <a:srgbClr val="F17E00"/>
              </a:buClr>
              <a:buSzPct val="140000"/>
              <a:buChar char="•"/>
              <a:defRPr sz="1400">
                <a:solidFill>
                  <a:srgbClr val="6F6F6F"/>
                </a:solidFill>
                <a:latin typeface="+mn-lt"/>
                <a:cs typeface="+mn-cs"/>
              </a:defRPr>
            </a:lvl5pPr>
            <a:lvl6pPr marL="2514600" indent="-228600" algn="l" defTabSz="457200" rtl="0" fontAlgn="base">
              <a:spcBef>
                <a:spcPct val="20000"/>
              </a:spcBef>
              <a:spcAft>
                <a:spcPct val="0"/>
              </a:spcAft>
              <a:buClr>
                <a:srgbClr val="F17E00"/>
              </a:buClr>
              <a:buSzPct val="140000"/>
              <a:buChar char="•"/>
              <a:defRPr sz="1400">
                <a:solidFill>
                  <a:srgbClr val="6F6F6F"/>
                </a:solidFill>
                <a:latin typeface="+mn-lt"/>
                <a:cs typeface="+mn-cs"/>
              </a:defRPr>
            </a:lvl6pPr>
            <a:lvl7pPr marL="2971800" indent="-228600" algn="l" defTabSz="457200" rtl="0" fontAlgn="base">
              <a:spcBef>
                <a:spcPct val="20000"/>
              </a:spcBef>
              <a:spcAft>
                <a:spcPct val="0"/>
              </a:spcAft>
              <a:buClr>
                <a:srgbClr val="F17E00"/>
              </a:buClr>
              <a:buSzPct val="140000"/>
              <a:buChar char="•"/>
              <a:defRPr sz="1400">
                <a:solidFill>
                  <a:srgbClr val="6F6F6F"/>
                </a:solidFill>
                <a:latin typeface="+mn-lt"/>
                <a:cs typeface="+mn-cs"/>
              </a:defRPr>
            </a:lvl7pPr>
            <a:lvl8pPr marL="3429000" indent="-228600" algn="l" defTabSz="457200" rtl="0" fontAlgn="base">
              <a:spcBef>
                <a:spcPct val="20000"/>
              </a:spcBef>
              <a:spcAft>
                <a:spcPct val="0"/>
              </a:spcAft>
              <a:buClr>
                <a:srgbClr val="F17E00"/>
              </a:buClr>
              <a:buSzPct val="140000"/>
              <a:buChar char="•"/>
              <a:defRPr sz="1400">
                <a:solidFill>
                  <a:srgbClr val="6F6F6F"/>
                </a:solidFill>
                <a:latin typeface="+mn-lt"/>
                <a:cs typeface="+mn-cs"/>
              </a:defRPr>
            </a:lvl8pPr>
            <a:lvl9pPr marL="3886200" indent="-228600" algn="l" defTabSz="457200" rtl="0" fontAlgn="base">
              <a:spcBef>
                <a:spcPct val="20000"/>
              </a:spcBef>
              <a:spcAft>
                <a:spcPct val="0"/>
              </a:spcAft>
              <a:buClr>
                <a:srgbClr val="F17E00"/>
              </a:buClr>
              <a:buSzPct val="140000"/>
              <a:buChar char="•"/>
              <a:defRPr sz="1400">
                <a:solidFill>
                  <a:srgbClr val="6F6F6F"/>
                </a:solidFill>
                <a:latin typeface="+mn-lt"/>
                <a:cs typeface="+mn-cs"/>
              </a:defRPr>
            </a:lvl9pPr>
          </a:lstStyle>
          <a:p>
            <a:pPr marL="0" indent="0">
              <a:buFontTx/>
              <a:buNone/>
            </a:pPr>
            <a:r>
              <a:rPr lang="en-GB" sz="2000" b="0" kern="0" dirty="0" err="1">
                <a:latin typeface="Arial" pitchFamily="34" charset="0"/>
                <a:cs typeface="Arial" pitchFamily="34" charset="0"/>
              </a:rPr>
              <a:t>Typic</a:t>
            </a:r>
            <a:r>
              <a:rPr lang="cs-CZ" sz="2000" b="0" kern="0" dirty="0" err="1">
                <a:latin typeface="Arial" pitchFamily="34" charset="0"/>
                <a:cs typeface="Arial" pitchFamily="34" charset="0"/>
              </a:rPr>
              <a:t>ké</a:t>
            </a:r>
            <a:r>
              <a:rPr lang="cs-CZ" sz="2000" b="0" kern="0" dirty="0">
                <a:latin typeface="Arial" pitchFamily="34" charset="0"/>
                <a:cs typeface="Arial" pitchFamily="34" charset="0"/>
              </a:rPr>
              <a:t> vrcholy mobilizovaných pacientů</a:t>
            </a:r>
            <a:endParaRPr lang="en-GB" sz="2000" b="0" kern="0" dirty="0"/>
          </a:p>
        </p:txBody>
      </p:sp>
      <p:sp>
        <p:nvSpPr>
          <p:cNvPr id="16" name="Pfeil nach links 15"/>
          <p:cNvSpPr/>
          <p:nvPr/>
        </p:nvSpPr>
        <p:spPr bwMode="auto">
          <a:xfrm rot="12885952">
            <a:off x="3710902" y="3540665"/>
            <a:ext cx="1434164" cy="281296"/>
          </a:xfrm>
          <a:prstGeom prst="leftArrow">
            <a:avLst>
              <a:gd name="adj1" fmla="val 50000"/>
              <a:gd name="adj2" fmla="val 86167"/>
            </a:avLst>
          </a:prstGeom>
          <a:solidFill>
            <a:srgbClr val="2E497E"/>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81000" marR="0" indent="-381000" algn="l" defTabSz="457200" rtl="0" eaLnBrk="1" fontAlgn="base" latinLnBrk="0" hangingPunct="1">
              <a:lnSpc>
                <a:spcPct val="100000"/>
              </a:lnSpc>
              <a:spcBef>
                <a:spcPct val="20000"/>
              </a:spcBef>
              <a:spcAft>
                <a:spcPct val="0"/>
              </a:spcAft>
              <a:buClrTx/>
              <a:buSzTx/>
              <a:buFont typeface="Arial" pitchFamily="34" charset="0"/>
              <a:buAutoNum type="arabicPeriod"/>
              <a:tabLst/>
            </a:pPr>
            <a:endParaRPr kumimoji="0" lang="en-GB" sz="2800" b="1" i="0" u="none" strike="noStrike" cap="none" normalizeH="0" baseline="0" dirty="0">
              <a:ln>
                <a:noFill/>
              </a:ln>
              <a:solidFill>
                <a:srgbClr val="7F7F7F"/>
              </a:solidFill>
              <a:effectLst/>
              <a:latin typeface="Lucida Console" pitchFamily="49" charset="0"/>
              <a:cs typeface="Arial" pitchFamily="34" charset="0"/>
            </a:endParaRPr>
          </a:p>
        </p:txBody>
      </p:sp>
    </p:spTree>
    <p:extLst>
      <p:ext uri="{BB962C8B-B14F-4D97-AF65-F5344CB8AC3E}">
        <p14:creationId xmlns:p14="http://schemas.microsoft.com/office/powerpoint/2010/main" val="381342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03_Healthcare\03_Cardio_Thoracic\06_Thopaz+\14_pictures\03_Bilder Pixelmolkerei\131126\Medela_ThopazPlus_005.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2889136"/>
            <a:ext cx="3051508" cy="305150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41149" y="225026"/>
            <a:ext cx="8229600" cy="1143000"/>
          </a:xfrm>
        </p:spPr>
        <p:txBody>
          <a:bodyPr/>
          <a:lstStyle/>
          <a:p>
            <a:r>
              <a:rPr lang="de-DE" dirty="0"/>
              <a:t>Thopaz</a:t>
            </a:r>
            <a:r>
              <a:rPr lang="de-DE" sz="4700" baseline="8000" dirty="0"/>
              <a:t>+</a:t>
            </a:r>
          </a:p>
        </p:txBody>
      </p:sp>
      <p:sp>
        <p:nvSpPr>
          <p:cNvPr id="8" name="TextBox 17"/>
          <p:cNvSpPr txBox="1">
            <a:spLocks noChangeArrowheads="1"/>
          </p:cNvSpPr>
          <p:nvPr/>
        </p:nvSpPr>
        <p:spPr bwMode="auto">
          <a:xfrm>
            <a:off x="7040940" y="3779748"/>
            <a:ext cx="1059452" cy="369332"/>
          </a:xfrm>
          <a:prstGeom prst="rect">
            <a:avLst/>
          </a:prstGeom>
          <a:noFill/>
          <a:ln w="9525">
            <a:noFill/>
            <a:miter lim="800000"/>
            <a:headEnd/>
            <a:tailEnd/>
          </a:ln>
        </p:spPr>
        <p:txBody>
          <a:bodyPr wrap="square">
            <a:spAutoFit/>
          </a:bodyPr>
          <a:lstStyle/>
          <a:p>
            <a:pPr defTabSz="914400">
              <a:buNone/>
            </a:pPr>
            <a:r>
              <a:rPr lang="en-GB" sz="1800" b="0" dirty="0" err="1">
                <a:solidFill>
                  <a:srgbClr val="6F6F6F"/>
                </a:solidFill>
                <a:latin typeface="+mn-lt"/>
                <a:ea typeface="ＭＳ Ｐゴシック" pitchFamily="34" charset="-128"/>
              </a:rPr>
              <a:t>Displ</a:t>
            </a:r>
            <a:r>
              <a:rPr lang="cs-CZ" sz="1800" b="0" dirty="0">
                <a:solidFill>
                  <a:srgbClr val="6F6F6F"/>
                </a:solidFill>
                <a:latin typeface="+mn-lt"/>
                <a:ea typeface="ＭＳ Ｐゴシック" pitchFamily="34" charset="-128"/>
              </a:rPr>
              <a:t>ej</a:t>
            </a:r>
            <a:endParaRPr lang="en-GB" sz="1800" b="0" dirty="0">
              <a:solidFill>
                <a:srgbClr val="6F6F6F"/>
              </a:solidFill>
              <a:latin typeface="+mn-lt"/>
              <a:ea typeface="ＭＳ Ｐゴシック" pitchFamily="34" charset="-128"/>
            </a:endParaRPr>
          </a:p>
        </p:txBody>
      </p:sp>
      <p:sp>
        <p:nvSpPr>
          <p:cNvPr id="9" name="TextBox 17"/>
          <p:cNvSpPr txBox="1">
            <a:spLocks noChangeArrowheads="1"/>
          </p:cNvSpPr>
          <p:nvPr/>
        </p:nvSpPr>
        <p:spPr bwMode="auto">
          <a:xfrm>
            <a:off x="7045293" y="5177975"/>
            <a:ext cx="1870188" cy="369332"/>
          </a:xfrm>
          <a:prstGeom prst="rect">
            <a:avLst/>
          </a:prstGeom>
          <a:noFill/>
          <a:ln w="9525">
            <a:noFill/>
            <a:miter lim="800000"/>
            <a:headEnd/>
            <a:tailEnd/>
          </a:ln>
        </p:spPr>
        <p:txBody>
          <a:bodyPr wrap="square">
            <a:spAutoFit/>
          </a:bodyPr>
          <a:lstStyle/>
          <a:p>
            <a:pPr defTabSz="914400">
              <a:buNone/>
            </a:pPr>
            <a:r>
              <a:rPr lang="en-GB" sz="1800" b="0" dirty="0">
                <a:solidFill>
                  <a:srgbClr val="6F6F6F"/>
                </a:solidFill>
                <a:latin typeface="+mn-lt"/>
                <a:ea typeface="ＭＳ Ｐゴシック" pitchFamily="34" charset="-128"/>
              </a:rPr>
              <a:t>USB port</a:t>
            </a:r>
          </a:p>
        </p:txBody>
      </p:sp>
      <p:sp>
        <p:nvSpPr>
          <p:cNvPr id="10" name="TextBox 17"/>
          <p:cNvSpPr txBox="1">
            <a:spLocks noChangeArrowheads="1"/>
          </p:cNvSpPr>
          <p:nvPr/>
        </p:nvSpPr>
        <p:spPr bwMode="auto">
          <a:xfrm>
            <a:off x="7080074" y="5537727"/>
            <a:ext cx="1942196"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Port pro nabíjení</a:t>
            </a:r>
            <a:endParaRPr lang="en-GB" sz="1800" b="0" dirty="0">
              <a:solidFill>
                <a:srgbClr val="6F6F6F"/>
              </a:solidFill>
              <a:latin typeface="+mn-lt"/>
              <a:ea typeface="ＭＳ Ｐゴシック" pitchFamily="34" charset="-128"/>
            </a:endParaRPr>
          </a:p>
        </p:txBody>
      </p:sp>
      <p:sp>
        <p:nvSpPr>
          <p:cNvPr id="11" name="TextBox 17"/>
          <p:cNvSpPr txBox="1">
            <a:spLocks noChangeArrowheads="1"/>
          </p:cNvSpPr>
          <p:nvPr/>
        </p:nvSpPr>
        <p:spPr bwMode="auto">
          <a:xfrm>
            <a:off x="-189021" y="2966941"/>
            <a:ext cx="1870189" cy="369332"/>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Držák na postel</a:t>
            </a:r>
            <a:endParaRPr lang="en-GB" sz="1800" b="0" dirty="0">
              <a:solidFill>
                <a:srgbClr val="6F6F6F"/>
              </a:solidFill>
              <a:latin typeface="+mn-lt"/>
              <a:ea typeface="ＭＳ Ｐゴシック" pitchFamily="34" charset="-128"/>
            </a:endParaRPr>
          </a:p>
        </p:txBody>
      </p:sp>
      <p:sp>
        <p:nvSpPr>
          <p:cNvPr id="12" name="TextBox 17"/>
          <p:cNvSpPr txBox="1">
            <a:spLocks noChangeArrowheads="1"/>
          </p:cNvSpPr>
          <p:nvPr/>
        </p:nvSpPr>
        <p:spPr bwMode="auto">
          <a:xfrm>
            <a:off x="-1" y="4365104"/>
            <a:ext cx="1691681" cy="923330"/>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Držák na standartní </a:t>
            </a:r>
            <a:r>
              <a:rPr lang="cs-CZ" sz="1800" b="0" dirty="0" err="1">
                <a:solidFill>
                  <a:srgbClr val="6F6F6F"/>
                </a:solidFill>
                <a:latin typeface="+mn-lt"/>
                <a:ea typeface="ＭＳ Ｐゴシック" pitchFamily="34" charset="-128"/>
              </a:rPr>
              <a:t>eurolištu</a:t>
            </a:r>
            <a:endParaRPr lang="en-GB" sz="1800" b="0" dirty="0">
              <a:solidFill>
                <a:srgbClr val="6F6F6F"/>
              </a:solidFill>
              <a:latin typeface="+mn-lt"/>
              <a:ea typeface="ＭＳ Ｐゴシック" pitchFamily="34" charset="-128"/>
            </a:endParaRPr>
          </a:p>
        </p:txBody>
      </p:sp>
      <p:sp>
        <p:nvSpPr>
          <p:cNvPr id="13" name="TextBox 17"/>
          <p:cNvSpPr txBox="1">
            <a:spLocks noChangeArrowheads="1"/>
          </p:cNvSpPr>
          <p:nvPr/>
        </p:nvSpPr>
        <p:spPr bwMode="auto">
          <a:xfrm>
            <a:off x="7054366" y="2771437"/>
            <a:ext cx="1885284" cy="646331"/>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Rukojeť pro přenášení</a:t>
            </a:r>
            <a:endParaRPr lang="en-GB" sz="1800" b="0" dirty="0">
              <a:solidFill>
                <a:srgbClr val="6F6F6F"/>
              </a:solidFill>
              <a:latin typeface="+mn-lt"/>
              <a:ea typeface="ＭＳ Ｐゴシック" pitchFamily="34" charset="-128"/>
            </a:endParaRPr>
          </a:p>
        </p:txBody>
      </p:sp>
      <p:sp>
        <p:nvSpPr>
          <p:cNvPr id="14" name="TextBox 17"/>
          <p:cNvSpPr txBox="1">
            <a:spLocks noChangeArrowheads="1"/>
          </p:cNvSpPr>
          <p:nvPr/>
        </p:nvSpPr>
        <p:spPr bwMode="auto">
          <a:xfrm>
            <a:off x="6804248" y="1774557"/>
            <a:ext cx="2098322" cy="646331"/>
          </a:xfrm>
          <a:prstGeom prst="rect">
            <a:avLst/>
          </a:prstGeom>
          <a:noFill/>
          <a:ln w="9525">
            <a:noFill/>
            <a:miter lim="800000"/>
            <a:headEnd/>
            <a:tailEnd/>
          </a:ln>
        </p:spPr>
        <p:txBody>
          <a:bodyPr wrap="square">
            <a:spAutoFit/>
          </a:bodyPr>
          <a:lstStyle/>
          <a:p>
            <a:pPr defTabSz="914400">
              <a:buNone/>
            </a:pPr>
            <a:r>
              <a:rPr lang="cs-CZ" sz="1800" b="0" dirty="0" err="1">
                <a:solidFill>
                  <a:srgbClr val="6F6F6F"/>
                </a:solidFill>
                <a:latin typeface="+mn-lt"/>
                <a:ea typeface="ＭＳ Ｐゴシック" pitchFamily="34" charset="-128"/>
              </a:rPr>
              <a:t>Tkačítko</a:t>
            </a:r>
            <a:r>
              <a:rPr lang="cs-CZ" sz="1800" b="0" dirty="0">
                <a:solidFill>
                  <a:srgbClr val="6F6F6F"/>
                </a:solidFill>
                <a:latin typeface="+mn-lt"/>
                <a:ea typeface="ＭＳ Ｐゴシック" pitchFamily="34" charset="-128"/>
              </a:rPr>
              <a:t> pro uvolnění kanystru</a:t>
            </a:r>
            <a:endParaRPr lang="en-GB" sz="1800" b="0" dirty="0">
              <a:solidFill>
                <a:srgbClr val="6F6F6F"/>
              </a:solidFill>
              <a:latin typeface="+mn-lt"/>
              <a:ea typeface="ＭＳ Ｐゴシック" pitchFamily="34" charset="-128"/>
            </a:endParaRPr>
          </a:p>
        </p:txBody>
      </p:sp>
      <p:sp>
        <p:nvSpPr>
          <p:cNvPr id="15" name="TextBox 17"/>
          <p:cNvSpPr txBox="1">
            <a:spLocks noChangeArrowheads="1"/>
          </p:cNvSpPr>
          <p:nvPr/>
        </p:nvSpPr>
        <p:spPr bwMode="auto">
          <a:xfrm>
            <a:off x="21346" y="1805621"/>
            <a:ext cx="1935483" cy="646331"/>
          </a:xfrm>
          <a:prstGeom prst="rect">
            <a:avLst/>
          </a:prstGeom>
          <a:noFill/>
          <a:ln w="9525">
            <a:noFill/>
            <a:miter lim="800000"/>
            <a:headEnd/>
            <a:tailEnd/>
          </a:ln>
        </p:spPr>
        <p:txBody>
          <a:bodyPr wrap="square">
            <a:spAutoFit/>
          </a:bodyPr>
          <a:lstStyle/>
          <a:p>
            <a:pPr algn="r" defTabSz="914400">
              <a:buNone/>
            </a:pPr>
            <a:r>
              <a:rPr lang="cs-CZ" sz="1800" b="0" dirty="0">
                <a:solidFill>
                  <a:srgbClr val="6F6F6F"/>
                </a:solidFill>
                <a:latin typeface="+mn-lt"/>
                <a:ea typeface="ＭＳ Ｐゴシック" pitchFamily="34" charset="-128"/>
              </a:rPr>
              <a:t>Podtlakový port s těsněním</a:t>
            </a:r>
            <a:endParaRPr lang="en-GB" sz="1800" b="0" dirty="0">
              <a:solidFill>
                <a:srgbClr val="6F6F6F"/>
              </a:solidFill>
              <a:latin typeface="+mn-lt"/>
              <a:ea typeface="ＭＳ Ｐゴシック" pitchFamily="34" charset="-128"/>
            </a:endParaRPr>
          </a:p>
        </p:txBody>
      </p:sp>
      <p:sp>
        <p:nvSpPr>
          <p:cNvPr id="25" name="TextBox 17"/>
          <p:cNvSpPr txBox="1">
            <a:spLocks noChangeArrowheads="1"/>
          </p:cNvSpPr>
          <p:nvPr/>
        </p:nvSpPr>
        <p:spPr bwMode="auto">
          <a:xfrm>
            <a:off x="307955" y="1080403"/>
            <a:ext cx="1546228" cy="646331"/>
          </a:xfrm>
          <a:prstGeom prst="rect">
            <a:avLst/>
          </a:prstGeom>
          <a:noFill/>
          <a:ln w="9525">
            <a:noFill/>
            <a:miter lim="800000"/>
            <a:headEnd/>
            <a:tailEnd/>
          </a:ln>
        </p:spPr>
        <p:txBody>
          <a:bodyPr wrap="square">
            <a:spAutoFit/>
          </a:bodyPr>
          <a:lstStyle/>
          <a:p>
            <a:pPr algn="r" defTabSz="914400">
              <a:buNone/>
            </a:pPr>
            <a:r>
              <a:rPr lang="cs-CZ" sz="1800" b="0" dirty="0">
                <a:solidFill>
                  <a:schemeClr val="accent3">
                    <a:lumMod val="50000"/>
                  </a:schemeClr>
                </a:solidFill>
                <a:latin typeface="+mn-lt"/>
                <a:ea typeface="ＭＳ Ｐゴシック" pitchFamily="34" charset="-128"/>
              </a:rPr>
              <a:t>Připojení k hadici</a:t>
            </a:r>
            <a:endParaRPr lang="en-GB" sz="1800" b="0" dirty="0">
              <a:solidFill>
                <a:schemeClr val="accent3">
                  <a:lumMod val="50000"/>
                </a:schemeClr>
              </a:solidFill>
              <a:latin typeface="+mn-lt"/>
              <a:ea typeface="ＭＳ Ｐゴシック" pitchFamily="34" charset="-128"/>
            </a:endParaRPr>
          </a:p>
        </p:txBody>
      </p:sp>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1612" y="3002333"/>
            <a:ext cx="2036604" cy="282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17"/>
          <p:cNvSpPr txBox="1">
            <a:spLocks noChangeArrowheads="1"/>
          </p:cNvSpPr>
          <p:nvPr/>
        </p:nvSpPr>
        <p:spPr bwMode="auto">
          <a:xfrm>
            <a:off x="6797552" y="1189587"/>
            <a:ext cx="2224718"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Světelný senzor</a:t>
            </a:r>
            <a:endParaRPr lang="en-GB" sz="1800" b="0" dirty="0">
              <a:solidFill>
                <a:srgbClr val="6F6F6F"/>
              </a:solidFill>
              <a:latin typeface="+mn-lt"/>
              <a:ea typeface="ＭＳ Ｐゴシック" pitchFamily="34" charset="-128"/>
            </a:endParaRPr>
          </a:p>
        </p:txBody>
      </p:sp>
      <p:cxnSp>
        <p:nvCxnSpPr>
          <p:cNvPr id="16" name="Gerade Verbindung 15"/>
          <p:cNvCxnSpPr>
            <a:stCxn id="9" idx="1"/>
          </p:cNvCxnSpPr>
          <p:nvPr/>
        </p:nvCxnSpPr>
        <p:spPr bwMode="auto">
          <a:xfrm flipH="1">
            <a:off x="6156176" y="5362641"/>
            <a:ext cx="889117" cy="0"/>
          </a:xfrm>
          <a:prstGeom prst="line">
            <a:avLst/>
          </a:prstGeom>
          <a:noFill/>
          <a:ln w="12700" cap="flat" cmpd="sng" algn="ctr">
            <a:solidFill>
              <a:srgbClr val="F17E00"/>
            </a:solidFill>
            <a:prstDash val="solid"/>
            <a:round/>
            <a:headEnd type="none" w="med" len="med"/>
            <a:tailEnd type="none" w="med" len="med"/>
          </a:ln>
          <a:effectLst/>
        </p:spPr>
      </p:cxnSp>
      <p:cxnSp>
        <p:nvCxnSpPr>
          <p:cNvPr id="31" name="Gewinkelte Verbindung 30"/>
          <p:cNvCxnSpPr>
            <a:stCxn id="10" idx="1"/>
          </p:cNvCxnSpPr>
          <p:nvPr/>
        </p:nvCxnSpPr>
        <p:spPr bwMode="auto">
          <a:xfrm rot="10800000">
            <a:off x="6012162" y="5537727"/>
            <a:ext cx="1067913" cy="184666"/>
          </a:xfrm>
          <a:prstGeom prst="bentConnector3">
            <a:avLst/>
          </a:prstGeom>
          <a:noFill/>
          <a:ln w="12700" cap="flat" cmpd="sng" algn="ctr">
            <a:solidFill>
              <a:srgbClr val="F17E00"/>
            </a:solidFill>
            <a:prstDash val="solid"/>
            <a:round/>
            <a:headEnd type="none" w="med" len="med"/>
            <a:tailEnd type="none" w="med" len="med"/>
          </a:ln>
          <a:effectLst/>
        </p:spPr>
      </p:cxnSp>
      <p:cxnSp>
        <p:nvCxnSpPr>
          <p:cNvPr id="48" name="Gerade Verbindung 47"/>
          <p:cNvCxnSpPr>
            <a:stCxn id="8" idx="1"/>
          </p:cNvCxnSpPr>
          <p:nvPr/>
        </p:nvCxnSpPr>
        <p:spPr bwMode="auto">
          <a:xfrm flipH="1">
            <a:off x="5468970" y="3964414"/>
            <a:ext cx="1571970" cy="0"/>
          </a:xfrm>
          <a:prstGeom prst="line">
            <a:avLst/>
          </a:prstGeom>
          <a:noFill/>
          <a:ln w="12700" cap="flat" cmpd="sng" algn="ctr">
            <a:solidFill>
              <a:srgbClr val="F17E00"/>
            </a:solidFill>
            <a:prstDash val="solid"/>
            <a:round/>
            <a:headEnd type="none" w="med" len="med"/>
            <a:tailEnd type="none" w="med" len="med"/>
          </a:ln>
          <a:effectLst/>
        </p:spPr>
      </p:cxnSp>
      <p:cxnSp>
        <p:nvCxnSpPr>
          <p:cNvPr id="55" name="Gerade Verbindung 54"/>
          <p:cNvCxnSpPr/>
          <p:nvPr/>
        </p:nvCxnSpPr>
        <p:spPr bwMode="auto">
          <a:xfrm flipH="1">
            <a:off x="6439246" y="3501008"/>
            <a:ext cx="581026" cy="0"/>
          </a:xfrm>
          <a:prstGeom prst="line">
            <a:avLst/>
          </a:prstGeom>
          <a:noFill/>
          <a:ln w="12700" cap="flat" cmpd="sng" algn="ctr">
            <a:solidFill>
              <a:srgbClr val="F17E00"/>
            </a:solidFill>
            <a:prstDash val="solid"/>
            <a:round/>
            <a:headEnd type="none" w="med" len="med"/>
            <a:tailEnd type="none" w="med" len="med"/>
          </a:ln>
          <a:effectLst/>
        </p:spPr>
      </p:cxnSp>
      <p:cxnSp>
        <p:nvCxnSpPr>
          <p:cNvPr id="59" name="Gerade Verbindung 58"/>
          <p:cNvCxnSpPr/>
          <p:nvPr/>
        </p:nvCxnSpPr>
        <p:spPr bwMode="auto">
          <a:xfrm flipH="1">
            <a:off x="1705328" y="4688270"/>
            <a:ext cx="709568" cy="0"/>
          </a:xfrm>
          <a:prstGeom prst="line">
            <a:avLst/>
          </a:prstGeom>
          <a:noFill/>
          <a:ln w="12700" cap="flat" cmpd="sng" algn="ctr">
            <a:solidFill>
              <a:srgbClr val="F17E00"/>
            </a:solidFill>
            <a:prstDash val="solid"/>
            <a:round/>
            <a:headEnd type="none" w="med" len="med"/>
            <a:tailEnd type="none" w="med" len="med"/>
          </a:ln>
          <a:effectLst/>
        </p:spPr>
      </p:cxnSp>
      <p:cxnSp>
        <p:nvCxnSpPr>
          <p:cNvPr id="65" name="Gerade Verbindung 64"/>
          <p:cNvCxnSpPr>
            <a:endCxn id="11" idx="3"/>
          </p:cNvCxnSpPr>
          <p:nvPr/>
        </p:nvCxnSpPr>
        <p:spPr bwMode="auto">
          <a:xfrm flipH="1" flipV="1">
            <a:off x="1681168" y="3151607"/>
            <a:ext cx="720080" cy="276999"/>
          </a:xfrm>
          <a:prstGeom prst="line">
            <a:avLst/>
          </a:prstGeom>
          <a:noFill/>
          <a:ln w="12700" cap="flat" cmpd="sng" algn="ctr">
            <a:solidFill>
              <a:srgbClr val="F17E00"/>
            </a:solidFill>
            <a:prstDash val="solid"/>
            <a:round/>
            <a:headEnd type="none" w="med" len="med"/>
            <a:tailEnd type="none" w="med" len="med"/>
          </a:ln>
          <a:effectLst/>
        </p:spPr>
      </p:cxnSp>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71800" y="858140"/>
            <a:ext cx="2571750" cy="173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8" name="Gerade Verbindung 67"/>
          <p:cNvCxnSpPr/>
          <p:nvPr/>
        </p:nvCxnSpPr>
        <p:spPr bwMode="auto">
          <a:xfrm>
            <a:off x="1928407" y="1399933"/>
            <a:ext cx="2129268" cy="3635"/>
          </a:xfrm>
          <a:prstGeom prst="line">
            <a:avLst/>
          </a:prstGeom>
          <a:noFill/>
          <a:ln w="12700" cap="flat" cmpd="sng" algn="ctr">
            <a:solidFill>
              <a:srgbClr val="F17E00"/>
            </a:solidFill>
            <a:prstDash val="solid"/>
            <a:round/>
            <a:headEnd type="none" w="med" len="med"/>
            <a:tailEnd type="none" w="med" len="med"/>
          </a:ln>
          <a:effectLst/>
        </p:spPr>
      </p:cxnSp>
      <p:cxnSp>
        <p:nvCxnSpPr>
          <p:cNvPr id="71" name="Gerade Verbindung 70"/>
          <p:cNvCxnSpPr/>
          <p:nvPr/>
        </p:nvCxnSpPr>
        <p:spPr bwMode="auto">
          <a:xfrm>
            <a:off x="5220072" y="1371832"/>
            <a:ext cx="1560257" cy="0"/>
          </a:xfrm>
          <a:prstGeom prst="line">
            <a:avLst/>
          </a:prstGeom>
          <a:noFill/>
          <a:ln w="12700" cap="flat" cmpd="sng" algn="ctr">
            <a:solidFill>
              <a:srgbClr val="F17E00"/>
            </a:solidFill>
            <a:prstDash val="solid"/>
            <a:round/>
            <a:headEnd type="none" w="med" len="med"/>
            <a:tailEnd type="none" w="med" len="med"/>
          </a:ln>
          <a:effectLst/>
        </p:spPr>
      </p:cxnSp>
      <p:cxnSp>
        <p:nvCxnSpPr>
          <p:cNvPr id="39" name="Gerade Verbindung 38"/>
          <p:cNvCxnSpPr>
            <a:stCxn id="15" idx="3"/>
          </p:cNvCxnSpPr>
          <p:nvPr/>
        </p:nvCxnSpPr>
        <p:spPr bwMode="auto">
          <a:xfrm>
            <a:off x="1956829" y="2128787"/>
            <a:ext cx="2831195" cy="0"/>
          </a:xfrm>
          <a:prstGeom prst="line">
            <a:avLst/>
          </a:prstGeom>
          <a:noFill/>
          <a:ln w="12700" cap="flat" cmpd="sng" algn="ctr">
            <a:solidFill>
              <a:srgbClr val="F17E00"/>
            </a:solidFill>
            <a:prstDash val="solid"/>
            <a:round/>
            <a:headEnd type="none" w="med" len="med"/>
            <a:tailEnd type="none" w="med" len="med"/>
          </a:ln>
          <a:effectLst/>
        </p:spPr>
      </p:cxnSp>
      <p:cxnSp>
        <p:nvCxnSpPr>
          <p:cNvPr id="32" name="Gewinkelte Verbindung 31"/>
          <p:cNvCxnSpPr>
            <a:stCxn id="14" idx="1"/>
          </p:cNvCxnSpPr>
          <p:nvPr/>
        </p:nvCxnSpPr>
        <p:spPr bwMode="auto">
          <a:xfrm rot="10800000">
            <a:off x="4491612" y="1774557"/>
            <a:ext cx="2312636" cy="323166"/>
          </a:xfrm>
          <a:prstGeom prst="bentConnector3">
            <a:avLst/>
          </a:prstGeom>
          <a:noFill/>
          <a:ln w="9525" cap="flat" cmpd="sng" algn="ctr">
            <a:noFill/>
            <a:prstDash val="solid"/>
            <a:round/>
            <a:headEnd type="none" w="med" len="med"/>
            <a:tailEnd type="none" w="med" len="med"/>
          </a:ln>
          <a:effectLst/>
        </p:spPr>
      </p:cxnSp>
      <p:cxnSp>
        <p:nvCxnSpPr>
          <p:cNvPr id="34" name="Gewinkelte Verbindung 33"/>
          <p:cNvCxnSpPr/>
          <p:nvPr/>
        </p:nvCxnSpPr>
        <p:spPr bwMode="auto">
          <a:xfrm>
            <a:off x="5868145" y="2049899"/>
            <a:ext cx="914400" cy="914400"/>
          </a:xfrm>
          <a:prstGeom prst="bentConnector3">
            <a:avLst/>
          </a:prstGeom>
          <a:noFill/>
          <a:ln w="9525" cap="flat" cmpd="sng" algn="ctr">
            <a:noFill/>
            <a:prstDash val="solid"/>
            <a:round/>
            <a:headEnd type="none" w="med" len="med"/>
            <a:tailEnd type="none" w="med" len="med"/>
          </a:ln>
          <a:effectLst/>
        </p:spPr>
      </p:cxnSp>
      <p:cxnSp>
        <p:nvCxnSpPr>
          <p:cNvPr id="36" name="Gewinkelte Verbindung 35"/>
          <p:cNvCxnSpPr>
            <a:stCxn id="14" idx="1"/>
          </p:cNvCxnSpPr>
          <p:nvPr/>
        </p:nvCxnSpPr>
        <p:spPr bwMode="auto">
          <a:xfrm rot="10800000">
            <a:off x="4491612" y="1558919"/>
            <a:ext cx="2312636" cy="538804"/>
          </a:xfrm>
          <a:prstGeom prst="bentConnector3">
            <a:avLst>
              <a:gd name="adj1" fmla="val 50000"/>
            </a:avLst>
          </a:prstGeom>
          <a:noFill/>
          <a:ln w="9525" cap="flat" cmpd="sng" algn="ctr">
            <a:solidFill>
              <a:srgbClr val="F17E00"/>
            </a:solidFill>
            <a:prstDash val="solid"/>
            <a:round/>
            <a:headEnd type="none" w="med" len="med"/>
            <a:tailEnd type="none" w="med" len="med"/>
          </a:ln>
          <a:effectLst/>
        </p:spPr>
      </p:cxnSp>
      <p:sp>
        <p:nvSpPr>
          <p:cNvPr id="28" name="TextBox 17"/>
          <p:cNvSpPr txBox="1">
            <a:spLocks noChangeArrowheads="1"/>
          </p:cNvSpPr>
          <p:nvPr/>
        </p:nvSpPr>
        <p:spPr bwMode="auto">
          <a:xfrm>
            <a:off x="7020272" y="3419708"/>
            <a:ext cx="1885284" cy="369332"/>
          </a:xfrm>
          <a:prstGeom prst="rect">
            <a:avLst/>
          </a:prstGeom>
          <a:noFill/>
          <a:ln w="9525">
            <a:noFill/>
            <a:miter lim="800000"/>
            <a:headEnd/>
            <a:tailEnd/>
          </a:ln>
        </p:spPr>
        <p:txBody>
          <a:bodyPr wrap="square">
            <a:spAutoFit/>
          </a:bodyPr>
          <a:lstStyle/>
          <a:p>
            <a:pPr defTabSz="914400">
              <a:buNone/>
            </a:pPr>
            <a:r>
              <a:rPr lang="cs-CZ" sz="1800" b="0" dirty="0">
                <a:solidFill>
                  <a:srgbClr val="6F6F6F"/>
                </a:solidFill>
                <a:latin typeface="+mn-lt"/>
                <a:ea typeface="ＭＳ Ｐゴシック" pitchFamily="34" charset="-128"/>
              </a:rPr>
              <a:t>Držák na postel</a:t>
            </a:r>
            <a:endParaRPr lang="en-GB" sz="1800" b="0" dirty="0">
              <a:solidFill>
                <a:srgbClr val="6F6F6F"/>
              </a:solidFill>
              <a:latin typeface="+mn-lt"/>
              <a:ea typeface="ＭＳ Ｐゴシック" pitchFamily="34" charset="-128"/>
            </a:endParaRPr>
          </a:p>
        </p:txBody>
      </p:sp>
      <p:cxnSp>
        <p:nvCxnSpPr>
          <p:cNvPr id="30" name="Gewinkelte Verbindung 29"/>
          <p:cNvCxnSpPr/>
          <p:nvPr/>
        </p:nvCxnSpPr>
        <p:spPr bwMode="auto">
          <a:xfrm rot="10800000" flipV="1">
            <a:off x="5647931" y="3037601"/>
            <a:ext cx="1393011" cy="114005"/>
          </a:xfrm>
          <a:prstGeom prst="bentConnector3">
            <a:avLst>
              <a:gd name="adj1" fmla="val 101926"/>
            </a:avLst>
          </a:prstGeom>
          <a:noFill/>
          <a:ln w="12700" cap="flat" cmpd="sng" algn="ctr">
            <a:solidFill>
              <a:srgbClr val="F17E00"/>
            </a:solidFill>
            <a:prstDash val="solid"/>
            <a:round/>
            <a:headEnd type="none" w="med" len="med"/>
            <a:tailEnd type="none" w="med" len="med"/>
          </a:ln>
          <a:effectLst/>
        </p:spPr>
      </p:cxnSp>
    </p:spTree>
  </p:cSld>
  <p:clrMapOvr>
    <a:masterClrMapping/>
  </p:clrMapOvr>
</p:sld>
</file>

<file path=ppt/theme/theme1.xml><?xml version="1.0" encoding="utf-8"?>
<a:theme xmlns:a="http://schemas.openxmlformats.org/drawingml/2006/main" name="1_template_pp_healthcare">
  <a:themeElements>
    <a:clrScheme name="1_template_pp_healthcar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plate_pp_healthcare">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81000" marR="0" indent="-381000" algn="l" defTabSz="457200" rtl="0" eaLnBrk="1" fontAlgn="base" latinLnBrk="0" hangingPunct="1">
          <a:lnSpc>
            <a:spcPct val="100000"/>
          </a:lnSpc>
          <a:spcBef>
            <a:spcPct val="20000"/>
          </a:spcBef>
          <a:spcAft>
            <a:spcPct val="0"/>
          </a:spcAft>
          <a:buClrTx/>
          <a:buSzTx/>
          <a:buFont typeface="Arial" pitchFamily="34" charset="0"/>
          <a:buAutoNum type="arabicPeriod"/>
          <a:tabLst/>
          <a:defRPr kumimoji="0" lang="de-DE" sz="2800" b="1" i="0" u="none" strike="noStrike" cap="none" normalizeH="0" baseline="0" smtClean="0">
            <a:ln>
              <a:noFill/>
            </a:ln>
            <a:solidFill>
              <a:srgbClr val="7F7F7F"/>
            </a:solidFill>
            <a:effectLst/>
            <a:latin typeface="Lucida Console" pitchFamily="49"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81000" marR="0" indent="-381000" algn="l" defTabSz="457200" rtl="0" eaLnBrk="1" fontAlgn="base" latinLnBrk="0" hangingPunct="1">
          <a:lnSpc>
            <a:spcPct val="100000"/>
          </a:lnSpc>
          <a:spcBef>
            <a:spcPct val="20000"/>
          </a:spcBef>
          <a:spcAft>
            <a:spcPct val="0"/>
          </a:spcAft>
          <a:buClrTx/>
          <a:buSzTx/>
          <a:buFont typeface="Arial" pitchFamily="34" charset="0"/>
          <a:buAutoNum type="arabicPeriod"/>
          <a:tabLst/>
          <a:defRPr kumimoji="0" lang="de-DE" sz="2800" b="1" i="0" u="none" strike="noStrike" cap="none" normalizeH="0" baseline="0" smtClean="0">
            <a:ln>
              <a:noFill/>
            </a:ln>
            <a:solidFill>
              <a:srgbClr val="7F7F7F"/>
            </a:solidFill>
            <a:effectLst/>
            <a:latin typeface="Lucida Console" pitchFamily="49" charset="0"/>
            <a:cs typeface="Arial" pitchFamily="34" charset="0"/>
          </a:defRPr>
        </a:defPPr>
      </a:lstStyle>
    </a:lnDef>
  </a:objectDefaults>
  <a:extraClrSchemeLst>
    <a:extraClrScheme>
      <a:clrScheme name="1_template_pp_healthcar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_pp_healthcare V7">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1000" dirty="0" smtClean="0"/>
        </a:defPPr>
      </a:lstStyle>
    </a:sp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DA9F360FE88E43915E45634DF41028" ma:contentTypeVersion="0" ma:contentTypeDescription="Create a new document." ma:contentTypeScope="" ma:versionID="7a09ee99f08bacb6bccb21d3fff919f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DEDE2F-FB44-454E-A97B-D08AE52E2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C424E23-BC3B-4D47-BFCB-BA43CC707CA1}">
  <ds:schemaRefs>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schemas.microsoft.com/office/2006/documentManagement/types"/>
  </ds:schemaRefs>
</ds:datastoreItem>
</file>

<file path=customXml/itemProps3.xml><?xml version="1.0" encoding="utf-8"?>
<ds:datastoreItem xmlns:ds="http://schemas.openxmlformats.org/officeDocument/2006/customXml" ds:itemID="{5E2FC73C-69A7-42D1-B024-5E6F5A5EB3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632</TotalTime>
  <Words>1801</Words>
  <Application>Microsoft Office PowerPoint</Application>
  <PresentationFormat>Předvádění na obrazovce (4:3)</PresentationFormat>
  <Paragraphs>237</Paragraphs>
  <Slides>18</Slides>
  <Notes>16</Notes>
  <HiddenSlides>0</HiddenSlides>
  <MMClips>0</MMClips>
  <ScaleCrop>false</ScaleCrop>
  <HeadingPairs>
    <vt:vector size="8" baseType="variant">
      <vt:variant>
        <vt:lpstr>Použitá písma</vt:lpstr>
      </vt:variant>
      <vt:variant>
        <vt:i4>5</vt:i4>
      </vt:variant>
      <vt:variant>
        <vt:lpstr>Motiv</vt:lpstr>
      </vt:variant>
      <vt:variant>
        <vt:i4>2</vt:i4>
      </vt:variant>
      <vt:variant>
        <vt:lpstr>Nadpisy snímků</vt:lpstr>
      </vt:variant>
      <vt:variant>
        <vt:i4>18</vt:i4>
      </vt:variant>
      <vt:variant>
        <vt:lpstr>Vlastní prezentace</vt:lpstr>
      </vt:variant>
      <vt:variant>
        <vt:i4>6</vt:i4>
      </vt:variant>
    </vt:vector>
  </HeadingPairs>
  <TitlesOfParts>
    <vt:vector size="31" baseType="lpstr">
      <vt:lpstr>Arial</vt:lpstr>
      <vt:lpstr>Calibri</vt:lpstr>
      <vt:lpstr>Lucida Console</vt:lpstr>
      <vt:lpstr>Symbol</vt:lpstr>
      <vt:lpstr>Wingdings</vt:lpstr>
      <vt:lpstr>1_template_pp_healthcare</vt:lpstr>
      <vt:lpstr>template_pp_healthcare V7</vt:lpstr>
      <vt:lpstr>  Thopaz+  Digitální hrudní drenážní systém </vt:lpstr>
      <vt:lpstr>Výhody Thopaz+</vt:lpstr>
      <vt:lpstr>Mobilita</vt:lpstr>
      <vt:lpstr>Upozornění </vt:lpstr>
      <vt:lpstr>Digitální měření úniku vzduchu</vt:lpstr>
      <vt:lpstr>Regulovaný podtlak hrudníku pacienta</vt:lpstr>
      <vt:lpstr>Digitální měření tekutiny</vt:lpstr>
      <vt:lpstr>Omezení při digitálním měření tekutiny</vt:lpstr>
      <vt:lpstr>Thopaz+</vt:lpstr>
      <vt:lpstr>Thopaz+ Displej</vt:lpstr>
      <vt:lpstr>Thopaz+ hlavní displej</vt:lpstr>
      <vt:lpstr>Thopaz+ Produktové portfolio</vt:lpstr>
      <vt:lpstr>Thopaz+ Produktové portfolio</vt:lpstr>
      <vt:lpstr>Thopaz+ hadice</vt:lpstr>
      <vt:lpstr>Prezentace aplikace PowerPoint</vt:lpstr>
      <vt:lpstr>Thopaz+ Kanystry</vt:lpstr>
      <vt:lpstr>Kompletace</vt:lpstr>
      <vt:lpstr>Shrnutí</vt:lpstr>
      <vt:lpstr>alle Folien</vt:lpstr>
      <vt:lpstr>Pflege</vt:lpstr>
      <vt:lpstr>Ärzte</vt:lpstr>
      <vt:lpstr>Thopaz Bedienung</vt:lpstr>
      <vt:lpstr>Thopazkurven</vt:lpstr>
      <vt:lpstr>Frankfurt Höchst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digitale Thoraxdrainagesystem: Thopaz (Medela)</dc:title>
  <dc:creator>Nico.Schwegler@medela.ch</dc:creator>
  <cp:lastModifiedBy>radka.bartonkova</cp:lastModifiedBy>
  <cp:revision>304</cp:revision>
  <cp:lastPrinted>2013-08-16T19:02:12Z</cp:lastPrinted>
  <dcterms:modified xsi:type="dcterms:W3CDTF">2023-03-18T17:37:52Z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0x010100AADA9F360FE88E43915E45634DF41028</vt:lpwstr>
  </property>
</Properties>
</file>